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handoutMasterIdLst>
    <p:handoutMasterId r:id="rId27"/>
  </p:handoutMasterIdLst>
  <p:sldIdLst>
    <p:sldId id="256" r:id="rId5"/>
    <p:sldId id="315" r:id="rId6"/>
    <p:sldId id="312" r:id="rId7"/>
    <p:sldId id="280" r:id="rId8"/>
    <p:sldId id="270" r:id="rId9"/>
    <p:sldId id="285" r:id="rId10"/>
    <p:sldId id="286" r:id="rId11"/>
    <p:sldId id="287" r:id="rId12"/>
    <p:sldId id="289" r:id="rId13"/>
    <p:sldId id="288" r:id="rId14"/>
    <p:sldId id="290" r:id="rId15"/>
    <p:sldId id="291" r:id="rId16"/>
    <p:sldId id="293" r:id="rId17"/>
    <p:sldId id="295" r:id="rId18"/>
    <p:sldId id="296" r:id="rId19"/>
    <p:sldId id="297" r:id="rId20"/>
    <p:sldId id="298" r:id="rId21"/>
    <p:sldId id="299" r:id="rId22"/>
    <p:sldId id="283" r:id="rId23"/>
    <p:sldId id="313" r:id="rId24"/>
    <p:sldId id="277"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rsky, Peter" initials="YP" lastIdx="10" clrIdx="0">
    <p:extLst>
      <p:ext uri="{19B8F6BF-5375-455C-9EA6-DF929625EA0E}">
        <p15:presenceInfo xmlns:p15="http://schemas.microsoft.com/office/powerpoint/2012/main" userId="S::PXY1@NRC.GOV::34f61223-4104-489f-92de-a194c60f12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3E3E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77791" autoAdjust="0"/>
  </p:normalViewPr>
  <p:slideViewPr>
    <p:cSldViewPr snapToGrid="0" snapToObjects="1">
      <p:cViewPr varScale="1">
        <p:scale>
          <a:sx n="88" d="100"/>
          <a:sy n="88" d="100"/>
        </p:scale>
        <p:origin x="2232" y="96"/>
      </p:cViewPr>
      <p:guideLst>
        <p:guide orient="horz" pos="2160"/>
        <p:guide pos="2880"/>
      </p:guideLst>
    </p:cSldViewPr>
  </p:slideViewPr>
  <p:notesTextViewPr>
    <p:cViewPr>
      <p:scale>
        <a:sx n="3" d="2"/>
        <a:sy n="3" d="2"/>
      </p:scale>
      <p:origin x="0" y="0"/>
    </p:cViewPr>
  </p:notesTextViewPr>
  <p:notesViewPr>
    <p:cSldViewPr snapToGrid="0" snapToObject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6.pn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36BC84-D9B6-4D0B-BE68-24CBD95CB5E1}"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4B66DD46-4460-444A-BFD1-0C62A7CAF7AD}">
      <dgm:prSet phldrT="[Text]"/>
      <dgm:spPr>
        <a:solidFill>
          <a:schemeClr val="accent3">
            <a:lumMod val="75000"/>
          </a:schemeClr>
        </a:solidFill>
      </dgm:spPr>
      <dgm:t>
        <a:bodyPr/>
        <a:lstStyle/>
        <a:p>
          <a:r>
            <a:rPr lang="en-US" dirty="0"/>
            <a:t>Literature</a:t>
          </a:r>
        </a:p>
        <a:p>
          <a:r>
            <a:rPr lang="en-US" dirty="0"/>
            <a:t>Review  </a:t>
          </a:r>
        </a:p>
      </dgm:t>
    </dgm:pt>
    <dgm:pt modelId="{A076FF72-FC7D-4D70-AB93-0EF0B8691DDA}" type="parTrans" cxnId="{3ADB7664-C376-4F5E-ABF1-69E0E027593E}">
      <dgm:prSet/>
      <dgm:spPr/>
      <dgm:t>
        <a:bodyPr/>
        <a:lstStyle/>
        <a:p>
          <a:endParaRPr lang="en-US"/>
        </a:p>
      </dgm:t>
    </dgm:pt>
    <dgm:pt modelId="{085EE54A-2852-476B-B89A-93357DF2C939}" type="sibTrans" cxnId="{3ADB7664-C376-4F5E-ABF1-69E0E027593E}">
      <dgm:prSet/>
      <dgm:spPr/>
      <dgm:t>
        <a:bodyPr/>
        <a:lstStyle/>
        <a:p>
          <a:endParaRPr lang="en-US"/>
        </a:p>
      </dgm:t>
    </dgm:pt>
    <dgm:pt modelId="{EA89E6DB-DED7-419B-935D-2B0BDFF2E2ED}">
      <dgm:prSet phldrT="[Text]" custT="1"/>
      <dgm:spPr>
        <a:blipFill rotWithShape="0">
          <a:blip xmlns:r="http://schemas.openxmlformats.org/officeDocument/2006/relationships" r:embed="rId1">
            <a:alphaModFix amt="32000"/>
          </a:blip>
          <a:srcRect/>
          <a:stretch>
            <a:fillRect l="-6000" r="-6000"/>
          </a:stretch>
        </a:blipFill>
      </dgm:spPr>
      <dgm:t>
        <a:bodyPr/>
        <a:lstStyle/>
        <a:p>
          <a:r>
            <a:rPr lang="en-US" sz="2400" b="1" dirty="0">
              <a:solidFill>
                <a:srgbClr val="0070C0"/>
              </a:solidFill>
            </a:rPr>
            <a:t>Effectiveness of sheltering from radiation exposures</a:t>
          </a:r>
        </a:p>
      </dgm:t>
    </dgm:pt>
    <dgm:pt modelId="{0F54AAAF-F8A3-4C73-A543-36944E8A99DA}" type="parTrans" cxnId="{176AFECA-8449-46C7-B8E0-FF9626FD1D6D}">
      <dgm:prSet/>
      <dgm:spPr/>
      <dgm:t>
        <a:bodyPr/>
        <a:lstStyle/>
        <a:p>
          <a:endParaRPr lang="en-US"/>
        </a:p>
      </dgm:t>
    </dgm:pt>
    <dgm:pt modelId="{2E595CDC-3BD5-4649-8018-4F9119128E94}" type="sibTrans" cxnId="{176AFECA-8449-46C7-B8E0-FF9626FD1D6D}">
      <dgm:prSet/>
      <dgm:spPr/>
      <dgm:t>
        <a:bodyPr/>
        <a:lstStyle/>
        <a:p>
          <a:endParaRPr lang="en-US"/>
        </a:p>
      </dgm:t>
    </dgm:pt>
    <dgm:pt modelId="{85B05FBE-A514-4C31-BF6D-8E455B7AA3F7}">
      <dgm:prSet phldrT="[Text]" custT="1"/>
      <dgm:spPr>
        <a:blipFill rotWithShape="0">
          <a:blip xmlns:r="http://schemas.openxmlformats.org/officeDocument/2006/relationships" r:embed="rId2">
            <a:alphaModFix amt="23000"/>
          </a:blip>
          <a:srcRect/>
          <a:stretch>
            <a:fillRect l="-6000" r="-6000"/>
          </a:stretch>
        </a:blipFill>
      </dgm:spPr>
      <dgm:t>
        <a:bodyPr/>
        <a:lstStyle/>
        <a:p>
          <a:pPr>
            <a:lnSpc>
              <a:spcPct val="100000"/>
            </a:lnSpc>
            <a:spcAft>
              <a:spcPts val="0"/>
            </a:spcAft>
          </a:pPr>
          <a:r>
            <a:rPr lang="en-US" sz="2400" b="1" dirty="0">
              <a:solidFill>
                <a:srgbClr val="002060"/>
              </a:solidFill>
            </a:rPr>
            <a:t>Effectiveness </a:t>
          </a:r>
        </a:p>
        <a:p>
          <a:pPr>
            <a:lnSpc>
              <a:spcPct val="100000"/>
            </a:lnSpc>
            <a:spcAft>
              <a:spcPts val="0"/>
            </a:spcAft>
          </a:pPr>
          <a:r>
            <a:rPr lang="en-US" sz="2400" b="1" dirty="0">
              <a:solidFill>
                <a:srgbClr val="002060"/>
              </a:solidFill>
            </a:rPr>
            <a:t>of HVAC for </a:t>
          </a:r>
        </a:p>
        <a:p>
          <a:pPr>
            <a:lnSpc>
              <a:spcPct val="100000"/>
            </a:lnSpc>
            <a:spcAft>
              <a:spcPts val="0"/>
            </a:spcAft>
          </a:pPr>
          <a:r>
            <a:rPr lang="en-US" sz="2400" b="1" dirty="0">
              <a:solidFill>
                <a:srgbClr val="002060"/>
              </a:solidFill>
            </a:rPr>
            <a:t>shelter-in-place</a:t>
          </a:r>
        </a:p>
      </dgm:t>
    </dgm:pt>
    <dgm:pt modelId="{FA7427CD-BF41-424B-A298-76C10D9F9DE3}" type="sibTrans" cxnId="{AB953B80-7E23-4850-B5F0-E22D34863963}">
      <dgm:prSet/>
      <dgm:spPr/>
      <dgm:t>
        <a:bodyPr/>
        <a:lstStyle/>
        <a:p>
          <a:endParaRPr lang="en-US"/>
        </a:p>
      </dgm:t>
    </dgm:pt>
    <dgm:pt modelId="{A3B22E99-1A80-4FB2-91D5-E25BED9E4086}" type="parTrans" cxnId="{AB953B80-7E23-4850-B5F0-E22D34863963}">
      <dgm:prSet/>
      <dgm:spPr/>
      <dgm:t>
        <a:bodyPr/>
        <a:lstStyle/>
        <a:p>
          <a:endParaRPr lang="en-US"/>
        </a:p>
      </dgm:t>
    </dgm:pt>
    <dgm:pt modelId="{A9DB562A-7456-4A1A-9D8B-420BA5E98514}">
      <dgm:prSet phldrT="[Text]" custT="1"/>
      <dgm:spPr>
        <a:blipFill rotWithShape="0">
          <a:blip xmlns:r="http://schemas.openxmlformats.org/officeDocument/2006/relationships" r:embed="rId3">
            <a:alphaModFix amt="80000"/>
          </a:blip>
          <a:srcRect/>
          <a:stretch>
            <a:fillRect l="-10000" r="-10000"/>
          </a:stretch>
        </a:blipFill>
      </dgm:spPr>
      <dgm:t>
        <a:bodyPr/>
        <a:lstStyle/>
        <a:p>
          <a:r>
            <a:rPr lang="en-US" sz="2400" b="1" dirty="0">
              <a:solidFill>
                <a:schemeClr val="tx1"/>
              </a:solidFill>
            </a:rPr>
            <a:t>Ventilation</a:t>
          </a:r>
        </a:p>
      </dgm:t>
    </dgm:pt>
    <dgm:pt modelId="{A0450D44-17F4-4FE8-937F-AC6D97F8CBD9}" type="parTrans" cxnId="{919DB937-D77D-469A-88E7-03E80B1AE131}">
      <dgm:prSet/>
      <dgm:spPr/>
      <dgm:t>
        <a:bodyPr/>
        <a:lstStyle/>
        <a:p>
          <a:endParaRPr lang="en-US"/>
        </a:p>
      </dgm:t>
    </dgm:pt>
    <dgm:pt modelId="{2E8F8795-9D76-485D-B48D-FF5C96F2CD9D}" type="sibTrans" cxnId="{919DB937-D77D-469A-88E7-03E80B1AE131}">
      <dgm:prSet/>
      <dgm:spPr/>
      <dgm:t>
        <a:bodyPr/>
        <a:lstStyle/>
        <a:p>
          <a:endParaRPr lang="en-US"/>
        </a:p>
      </dgm:t>
    </dgm:pt>
    <dgm:pt modelId="{32E47F76-F1C0-4444-A8A0-763C5AC9B616}">
      <dgm:prSet phldrT="[Text]" custT="1"/>
      <dgm:spPr>
        <a:blipFill rotWithShape="0">
          <a:blip xmlns:r="http://schemas.openxmlformats.org/officeDocument/2006/relationships" r:embed="rId4">
            <a:alphaModFix amt="47000"/>
          </a:blip>
          <a:srcRect/>
          <a:stretch>
            <a:fillRect l="-32000" r="-32000"/>
          </a:stretch>
        </a:blipFill>
      </dgm:spPr>
      <dgm:t>
        <a:bodyPr/>
        <a:lstStyle/>
        <a:p>
          <a:r>
            <a:rPr lang="en-US" sz="2400" b="1" dirty="0">
              <a:solidFill>
                <a:schemeClr val="tx1"/>
              </a:solidFill>
            </a:rPr>
            <a:t>Indoor particle penetration/ deposition</a:t>
          </a:r>
        </a:p>
      </dgm:t>
    </dgm:pt>
    <dgm:pt modelId="{E38BF6B9-88EF-4D85-90C5-303EB299B20B}" type="sibTrans" cxnId="{B2C2914B-54CC-459C-8CF3-2262A1FB6085}">
      <dgm:prSet/>
      <dgm:spPr/>
      <dgm:t>
        <a:bodyPr/>
        <a:lstStyle/>
        <a:p>
          <a:endParaRPr lang="en-US"/>
        </a:p>
      </dgm:t>
    </dgm:pt>
    <dgm:pt modelId="{206754C0-9D78-48DB-9C2D-BB01D9CCD229}" type="parTrans" cxnId="{B2C2914B-54CC-459C-8CF3-2262A1FB6085}">
      <dgm:prSet/>
      <dgm:spPr/>
      <dgm:t>
        <a:bodyPr/>
        <a:lstStyle/>
        <a:p>
          <a:endParaRPr lang="en-US"/>
        </a:p>
      </dgm:t>
    </dgm:pt>
    <dgm:pt modelId="{F69BB4E7-42F3-4D50-8006-4CD70D864917}" type="pres">
      <dgm:prSet presAssocID="{C236BC84-D9B6-4D0B-BE68-24CBD95CB5E1}" presName="Name0" presStyleCnt="0">
        <dgm:presLayoutVars>
          <dgm:chMax val="1"/>
          <dgm:chPref val="1"/>
          <dgm:dir/>
          <dgm:animOne val="branch"/>
          <dgm:animLvl val="lvl"/>
        </dgm:presLayoutVars>
      </dgm:prSet>
      <dgm:spPr/>
    </dgm:pt>
    <dgm:pt modelId="{FEB3C2BF-F07A-42A1-87F9-FCDD595349B7}" type="pres">
      <dgm:prSet presAssocID="{4B66DD46-4460-444A-BFD1-0C62A7CAF7AD}" presName="singleCycle" presStyleCnt="0"/>
      <dgm:spPr/>
    </dgm:pt>
    <dgm:pt modelId="{87792DD8-28B8-4F42-859A-98433A7391A7}" type="pres">
      <dgm:prSet presAssocID="{4B66DD46-4460-444A-BFD1-0C62A7CAF7AD}" presName="singleCenter" presStyleLbl="node1" presStyleIdx="0" presStyleCnt="5" custLinFactNeighborX="12101" custLinFactNeighborY="3815">
        <dgm:presLayoutVars>
          <dgm:chMax val="7"/>
          <dgm:chPref val="7"/>
        </dgm:presLayoutVars>
      </dgm:prSet>
      <dgm:spPr/>
    </dgm:pt>
    <dgm:pt modelId="{D804F34B-813B-477B-8BF1-788D08A59292}" type="pres">
      <dgm:prSet presAssocID="{A0450D44-17F4-4FE8-937F-AC6D97F8CBD9}" presName="Name56" presStyleLbl="parChTrans1D2" presStyleIdx="0" presStyleCnt="4"/>
      <dgm:spPr/>
    </dgm:pt>
    <dgm:pt modelId="{EBB8528A-AF0C-483D-8781-1C8AD079F9B1}" type="pres">
      <dgm:prSet presAssocID="{A9DB562A-7456-4A1A-9D8B-420BA5E98514}" presName="text0" presStyleLbl="node1" presStyleIdx="1" presStyleCnt="5" custScaleX="194372" custScaleY="166225" custRadScaleRad="149379" custRadScaleInc="199632">
        <dgm:presLayoutVars>
          <dgm:bulletEnabled val="1"/>
        </dgm:presLayoutVars>
      </dgm:prSet>
      <dgm:spPr/>
    </dgm:pt>
    <dgm:pt modelId="{9F7E8D95-FA99-4B72-B126-8F60A78DF082}" type="pres">
      <dgm:prSet presAssocID="{A3B22E99-1A80-4FB2-91D5-E25BED9E4086}" presName="Name56" presStyleLbl="parChTrans1D2" presStyleIdx="1" presStyleCnt="4"/>
      <dgm:spPr/>
    </dgm:pt>
    <dgm:pt modelId="{B9214C30-0691-45CD-9B41-9C2268CF1F0E}" type="pres">
      <dgm:prSet presAssocID="{85B05FBE-A514-4C31-BF6D-8E455B7AA3F7}" presName="text0" presStyleLbl="node1" presStyleIdx="2" presStyleCnt="5" custScaleX="284441" custScaleY="150758" custRadScaleRad="90586" custRadScaleInc="186359">
        <dgm:presLayoutVars>
          <dgm:bulletEnabled val="1"/>
        </dgm:presLayoutVars>
      </dgm:prSet>
      <dgm:spPr/>
    </dgm:pt>
    <dgm:pt modelId="{77E345C3-0113-48F0-A546-779B325F54C5}" type="pres">
      <dgm:prSet presAssocID="{0F54AAAF-F8A3-4C73-A543-36944E8A99DA}" presName="Name56" presStyleLbl="parChTrans1D2" presStyleIdx="2" presStyleCnt="4"/>
      <dgm:spPr/>
    </dgm:pt>
    <dgm:pt modelId="{F491CBDA-002D-46C2-B705-C06025EAA3CF}" type="pres">
      <dgm:prSet presAssocID="{EA89E6DB-DED7-419B-935D-2B0BDFF2E2ED}" presName="text0" presStyleLbl="node1" presStyleIdx="3" presStyleCnt="5" custScaleX="227862" custScaleY="177103" custRadScaleRad="86635" custRadScaleInc="-379058">
        <dgm:presLayoutVars>
          <dgm:bulletEnabled val="1"/>
        </dgm:presLayoutVars>
      </dgm:prSet>
      <dgm:spPr/>
    </dgm:pt>
    <dgm:pt modelId="{C493B77D-7187-4918-B824-4D8608D34278}" type="pres">
      <dgm:prSet presAssocID="{206754C0-9D78-48DB-9C2D-BB01D9CCD229}" presName="Name56" presStyleLbl="parChTrans1D2" presStyleIdx="3" presStyleCnt="4"/>
      <dgm:spPr/>
    </dgm:pt>
    <dgm:pt modelId="{13E1E595-C8C1-4273-AE87-F4C49EF117B6}" type="pres">
      <dgm:prSet presAssocID="{32E47F76-F1C0-4444-A8A0-763C5AC9B616}" presName="text0" presStyleLbl="node1" presStyleIdx="4" presStyleCnt="5" custScaleX="230558" custScaleY="158701" custRadScaleRad="115118" custRadScaleInc="8317">
        <dgm:presLayoutVars>
          <dgm:bulletEnabled val="1"/>
        </dgm:presLayoutVars>
      </dgm:prSet>
      <dgm:spPr/>
    </dgm:pt>
  </dgm:ptLst>
  <dgm:cxnLst>
    <dgm:cxn modelId="{919DB937-D77D-469A-88E7-03E80B1AE131}" srcId="{4B66DD46-4460-444A-BFD1-0C62A7CAF7AD}" destId="{A9DB562A-7456-4A1A-9D8B-420BA5E98514}" srcOrd="0" destOrd="0" parTransId="{A0450D44-17F4-4FE8-937F-AC6D97F8CBD9}" sibTransId="{2E8F8795-9D76-485D-B48D-FF5C96F2CD9D}"/>
    <dgm:cxn modelId="{3ADB7664-C376-4F5E-ABF1-69E0E027593E}" srcId="{C236BC84-D9B6-4D0B-BE68-24CBD95CB5E1}" destId="{4B66DD46-4460-444A-BFD1-0C62A7CAF7AD}" srcOrd="0" destOrd="0" parTransId="{A076FF72-FC7D-4D70-AB93-0EF0B8691DDA}" sibTransId="{085EE54A-2852-476B-B89A-93357DF2C939}"/>
    <dgm:cxn modelId="{B2C2914B-54CC-459C-8CF3-2262A1FB6085}" srcId="{4B66DD46-4460-444A-BFD1-0C62A7CAF7AD}" destId="{32E47F76-F1C0-4444-A8A0-763C5AC9B616}" srcOrd="3" destOrd="0" parTransId="{206754C0-9D78-48DB-9C2D-BB01D9CCD229}" sibTransId="{E38BF6B9-88EF-4D85-90C5-303EB299B20B}"/>
    <dgm:cxn modelId="{215A5677-A498-46EB-B0ED-E4ED87730C3A}" type="presOf" srcId="{85B05FBE-A514-4C31-BF6D-8E455B7AA3F7}" destId="{B9214C30-0691-45CD-9B41-9C2268CF1F0E}" srcOrd="0" destOrd="0" presId="urn:microsoft.com/office/officeart/2008/layout/RadialCluster"/>
    <dgm:cxn modelId="{AB953B80-7E23-4850-B5F0-E22D34863963}" srcId="{4B66DD46-4460-444A-BFD1-0C62A7CAF7AD}" destId="{85B05FBE-A514-4C31-BF6D-8E455B7AA3F7}" srcOrd="1" destOrd="0" parTransId="{A3B22E99-1A80-4FB2-91D5-E25BED9E4086}" sibTransId="{FA7427CD-BF41-424B-A298-76C10D9F9DE3}"/>
    <dgm:cxn modelId="{426EF781-FC27-4D25-A77A-1985CF56A596}" type="presOf" srcId="{A0450D44-17F4-4FE8-937F-AC6D97F8CBD9}" destId="{D804F34B-813B-477B-8BF1-788D08A59292}" srcOrd="0" destOrd="0" presId="urn:microsoft.com/office/officeart/2008/layout/RadialCluster"/>
    <dgm:cxn modelId="{7CCCBFAD-4305-4859-87F3-7CB25D8D5765}" type="presOf" srcId="{C236BC84-D9B6-4D0B-BE68-24CBD95CB5E1}" destId="{F69BB4E7-42F3-4D50-8006-4CD70D864917}" srcOrd="0" destOrd="0" presId="urn:microsoft.com/office/officeart/2008/layout/RadialCluster"/>
    <dgm:cxn modelId="{151F67BB-4FDC-42F3-AED2-D6FA03D99E3C}" type="presOf" srcId="{A9DB562A-7456-4A1A-9D8B-420BA5E98514}" destId="{EBB8528A-AF0C-483D-8781-1C8AD079F9B1}" srcOrd="0" destOrd="0" presId="urn:microsoft.com/office/officeart/2008/layout/RadialCluster"/>
    <dgm:cxn modelId="{B12AF8C6-6D92-4E03-AEAB-12EF8BE12F9C}" type="presOf" srcId="{A3B22E99-1A80-4FB2-91D5-E25BED9E4086}" destId="{9F7E8D95-FA99-4B72-B126-8F60A78DF082}" srcOrd="0" destOrd="0" presId="urn:microsoft.com/office/officeart/2008/layout/RadialCluster"/>
    <dgm:cxn modelId="{B28423C8-0C57-4172-8C0D-2FDBC8F4BB3F}" type="presOf" srcId="{4B66DD46-4460-444A-BFD1-0C62A7CAF7AD}" destId="{87792DD8-28B8-4F42-859A-98433A7391A7}" srcOrd="0" destOrd="0" presId="urn:microsoft.com/office/officeart/2008/layout/RadialCluster"/>
    <dgm:cxn modelId="{5BBD82CA-0F3C-4925-8ED3-96EEC1BD0C06}" type="presOf" srcId="{206754C0-9D78-48DB-9C2D-BB01D9CCD229}" destId="{C493B77D-7187-4918-B824-4D8608D34278}" srcOrd="0" destOrd="0" presId="urn:microsoft.com/office/officeart/2008/layout/RadialCluster"/>
    <dgm:cxn modelId="{176AFECA-8449-46C7-B8E0-FF9626FD1D6D}" srcId="{4B66DD46-4460-444A-BFD1-0C62A7CAF7AD}" destId="{EA89E6DB-DED7-419B-935D-2B0BDFF2E2ED}" srcOrd="2" destOrd="0" parTransId="{0F54AAAF-F8A3-4C73-A543-36944E8A99DA}" sibTransId="{2E595CDC-3BD5-4649-8018-4F9119128E94}"/>
    <dgm:cxn modelId="{4C0E77D3-040A-4E11-A098-DCDFCC744AAD}" type="presOf" srcId="{EA89E6DB-DED7-419B-935D-2B0BDFF2E2ED}" destId="{F491CBDA-002D-46C2-B705-C06025EAA3CF}" srcOrd="0" destOrd="0" presId="urn:microsoft.com/office/officeart/2008/layout/RadialCluster"/>
    <dgm:cxn modelId="{908B77FA-39B7-471C-AAD1-4F658B791A62}" type="presOf" srcId="{0F54AAAF-F8A3-4C73-A543-36944E8A99DA}" destId="{77E345C3-0113-48F0-A546-779B325F54C5}" srcOrd="0" destOrd="0" presId="urn:microsoft.com/office/officeart/2008/layout/RadialCluster"/>
    <dgm:cxn modelId="{83B579FD-AD48-4115-B07A-21176CA885DE}" type="presOf" srcId="{32E47F76-F1C0-4444-A8A0-763C5AC9B616}" destId="{13E1E595-C8C1-4273-AE87-F4C49EF117B6}" srcOrd="0" destOrd="0" presId="urn:microsoft.com/office/officeart/2008/layout/RadialCluster"/>
    <dgm:cxn modelId="{E505693F-2E76-4BD9-94D3-0585D243AB8E}" type="presParOf" srcId="{F69BB4E7-42F3-4D50-8006-4CD70D864917}" destId="{FEB3C2BF-F07A-42A1-87F9-FCDD595349B7}" srcOrd="0" destOrd="0" presId="urn:microsoft.com/office/officeart/2008/layout/RadialCluster"/>
    <dgm:cxn modelId="{528C056C-B692-4D0E-B2F2-2E21EEB4B8AF}" type="presParOf" srcId="{FEB3C2BF-F07A-42A1-87F9-FCDD595349B7}" destId="{87792DD8-28B8-4F42-859A-98433A7391A7}" srcOrd="0" destOrd="0" presId="urn:microsoft.com/office/officeart/2008/layout/RadialCluster"/>
    <dgm:cxn modelId="{9AAC04A6-7747-44D9-92B0-1C867B27FF6B}" type="presParOf" srcId="{FEB3C2BF-F07A-42A1-87F9-FCDD595349B7}" destId="{D804F34B-813B-477B-8BF1-788D08A59292}" srcOrd="1" destOrd="0" presId="urn:microsoft.com/office/officeart/2008/layout/RadialCluster"/>
    <dgm:cxn modelId="{6168FB6D-3F3C-477B-B691-AEB3D04A0296}" type="presParOf" srcId="{FEB3C2BF-F07A-42A1-87F9-FCDD595349B7}" destId="{EBB8528A-AF0C-483D-8781-1C8AD079F9B1}" srcOrd="2" destOrd="0" presId="urn:microsoft.com/office/officeart/2008/layout/RadialCluster"/>
    <dgm:cxn modelId="{A5E811AC-83D3-4DE3-B737-5CEF692CEB20}" type="presParOf" srcId="{FEB3C2BF-F07A-42A1-87F9-FCDD595349B7}" destId="{9F7E8D95-FA99-4B72-B126-8F60A78DF082}" srcOrd="3" destOrd="0" presId="urn:microsoft.com/office/officeart/2008/layout/RadialCluster"/>
    <dgm:cxn modelId="{BB95AD5F-09D1-47C6-B372-457AF5BADCB3}" type="presParOf" srcId="{FEB3C2BF-F07A-42A1-87F9-FCDD595349B7}" destId="{B9214C30-0691-45CD-9B41-9C2268CF1F0E}" srcOrd="4" destOrd="0" presId="urn:microsoft.com/office/officeart/2008/layout/RadialCluster"/>
    <dgm:cxn modelId="{AD93C737-E711-41E6-BBEB-89166FD62A8C}" type="presParOf" srcId="{FEB3C2BF-F07A-42A1-87F9-FCDD595349B7}" destId="{77E345C3-0113-48F0-A546-779B325F54C5}" srcOrd="5" destOrd="0" presId="urn:microsoft.com/office/officeart/2008/layout/RadialCluster"/>
    <dgm:cxn modelId="{54A80F17-7AF6-449A-AA7C-9C2D3985E40D}" type="presParOf" srcId="{FEB3C2BF-F07A-42A1-87F9-FCDD595349B7}" destId="{F491CBDA-002D-46C2-B705-C06025EAA3CF}" srcOrd="6" destOrd="0" presId="urn:microsoft.com/office/officeart/2008/layout/RadialCluster"/>
    <dgm:cxn modelId="{C7C0842A-5638-4C42-B983-39052964A903}" type="presParOf" srcId="{FEB3C2BF-F07A-42A1-87F9-FCDD595349B7}" destId="{C493B77D-7187-4918-B824-4D8608D34278}" srcOrd="7" destOrd="0" presId="urn:microsoft.com/office/officeart/2008/layout/RadialCluster"/>
    <dgm:cxn modelId="{1EAEAF13-59F1-48F1-8242-D8C9068B0B1F}" type="presParOf" srcId="{FEB3C2BF-F07A-42A1-87F9-FCDD595349B7}" destId="{13E1E595-C8C1-4273-AE87-F4C49EF117B6}"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92DD8-28B8-4F42-859A-98433A7391A7}">
      <dsp:nvSpPr>
        <dsp:cNvPr id="0" name=""/>
        <dsp:cNvSpPr/>
      </dsp:nvSpPr>
      <dsp:spPr>
        <a:xfrm>
          <a:off x="3475371" y="1677919"/>
          <a:ext cx="1342303" cy="1342303"/>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n-US" sz="2100" kern="1200" dirty="0"/>
            <a:t>Literature</a:t>
          </a:r>
        </a:p>
        <a:p>
          <a:pPr marL="0" lvl="0" indent="0" algn="ctr" defTabSz="933450">
            <a:lnSpc>
              <a:spcPct val="90000"/>
            </a:lnSpc>
            <a:spcBef>
              <a:spcPct val="0"/>
            </a:spcBef>
            <a:spcAft>
              <a:spcPct val="35000"/>
            </a:spcAft>
            <a:buNone/>
          </a:pPr>
          <a:r>
            <a:rPr lang="en-US" sz="2100" kern="1200" dirty="0"/>
            <a:t>Review  </a:t>
          </a:r>
        </a:p>
      </dsp:txBody>
      <dsp:txXfrm>
        <a:off x="3540897" y="1743445"/>
        <a:ext cx="1211251" cy="1211251"/>
      </dsp:txXfrm>
    </dsp:sp>
    <dsp:sp modelId="{D804F34B-813B-477B-8BF1-788D08A59292}">
      <dsp:nvSpPr>
        <dsp:cNvPr id="0" name=""/>
        <dsp:cNvSpPr/>
      </dsp:nvSpPr>
      <dsp:spPr>
        <a:xfrm rot="21378904">
          <a:off x="4816957" y="2283568"/>
          <a:ext cx="693293" cy="0"/>
        </a:xfrm>
        <a:custGeom>
          <a:avLst/>
          <a:gdLst/>
          <a:ahLst/>
          <a:cxnLst/>
          <a:rect l="0" t="0" r="0" b="0"/>
          <a:pathLst>
            <a:path>
              <a:moveTo>
                <a:pt x="0" y="0"/>
              </a:moveTo>
              <a:lnTo>
                <a:pt x="69329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B8528A-AF0C-483D-8781-1C8AD079F9B1}">
      <dsp:nvSpPr>
        <dsp:cNvPr id="0" name=""/>
        <dsp:cNvSpPr/>
      </dsp:nvSpPr>
      <dsp:spPr>
        <a:xfrm>
          <a:off x="5509534" y="1457532"/>
          <a:ext cx="1748071" cy="1494933"/>
        </a:xfrm>
        <a:prstGeom prst="roundRect">
          <a:avLst/>
        </a:prstGeom>
        <a:blipFill rotWithShape="0">
          <a:blip xmlns:r="http://schemas.openxmlformats.org/officeDocument/2006/relationships" r:embed="rId1">
            <a:alphaModFix amt="80000"/>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Ventilation</a:t>
          </a:r>
        </a:p>
      </dsp:txBody>
      <dsp:txXfrm>
        <a:off x="5582511" y="1530509"/>
        <a:ext cx="1602117" cy="1348979"/>
      </dsp:txXfrm>
    </dsp:sp>
    <dsp:sp modelId="{9F7E8D95-FA99-4B72-B126-8F60A78DF082}">
      <dsp:nvSpPr>
        <dsp:cNvPr id="0" name=""/>
        <dsp:cNvSpPr/>
      </dsp:nvSpPr>
      <dsp:spPr>
        <a:xfrm rot="6009673">
          <a:off x="3967496" y="3069367"/>
          <a:ext cx="99855" cy="0"/>
        </a:xfrm>
        <a:custGeom>
          <a:avLst/>
          <a:gdLst/>
          <a:ahLst/>
          <a:cxnLst/>
          <a:rect l="0" t="0" r="0" b="0"/>
          <a:pathLst>
            <a:path>
              <a:moveTo>
                <a:pt x="0" y="0"/>
              </a:moveTo>
              <a:lnTo>
                <a:pt x="9985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214C30-0691-45CD-9B41-9C2268CF1F0E}">
      <dsp:nvSpPr>
        <dsp:cNvPr id="0" name=""/>
        <dsp:cNvSpPr/>
      </dsp:nvSpPr>
      <dsp:spPr>
        <a:xfrm>
          <a:off x="2608063" y="3118512"/>
          <a:ext cx="2558100" cy="1355831"/>
        </a:xfrm>
        <a:prstGeom prst="roundRect">
          <a:avLst/>
        </a:prstGeom>
        <a:blipFill rotWithShape="0">
          <a:blip xmlns:r="http://schemas.openxmlformats.org/officeDocument/2006/relationships" r:embed="rId2">
            <a:alphaModFix amt="23000"/>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100000"/>
            </a:lnSpc>
            <a:spcBef>
              <a:spcPct val="0"/>
            </a:spcBef>
            <a:spcAft>
              <a:spcPts val="0"/>
            </a:spcAft>
            <a:buNone/>
          </a:pPr>
          <a:r>
            <a:rPr lang="en-US" sz="2400" b="1" kern="1200" dirty="0">
              <a:solidFill>
                <a:srgbClr val="002060"/>
              </a:solidFill>
            </a:rPr>
            <a:t>Effectiveness </a:t>
          </a:r>
        </a:p>
        <a:p>
          <a:pPr marL="0" lvl="0" indent="0" algn="ctr" defTabSz="1066800">
            <a:lnSpc>
              <a:spcPct val="100000"/>
            </a:lnSpc>
            <a:spcBef>
              <a:spcPct val="0"/>
            </a:spcBef>
            <a:spcAft>
              <a:spcPts val="0"/>
            </a:spcAft>
            <a:buNone/>
          </a:pPr>
          <a:r>
            <a:rPr lang="en-US" sz="2400" b="1" kern="1200" dirty="0">
              <a:solidFill>
                <a:srgbClr val="002060"/>
              </a:solidFill>
            </a:rPr>
            <a:t>of HVAC for </a:t>
          </a:r>
        </a:p>
        <a:p>
          <a:pPr marL="0" lvl="0" indent="0" algn="ctr" defTabSz="1066800">
            <a:lnSpc>
              <a:spcPct val="100000"/>
            </a:lnSpc>
            <a:spcBef>
              <a:spcPct val="0"/>
            </a:spcBef>
            <a:spcAft>
              <a:spcPts val="0"/>
            </a:spcAft>
            <a:buNone/>
          </a:pPr>
          <a:r>
            <a:rPr lang="en-US" sz="2400" b="1" kern="1200" dirty="0">
              <a:solidFill>
                <a:srgbClr val="002060"/>
              </a:solidFill>
            </a:rPr>
            <a:t>shelter-in-place</a:t>
          </a:r>
        </a:p>
      </dsp:txBody>
      <dsp:txXfrm>
        <a:off x="2674249" y="3184698"/>
        <a:ext cx="2425728" cy="1223459"/>
      </dsp:txXfrm>
    </dsp:sp>
    <dsp:sp modelId="{77E345C3-0113-48F0-A546-779B325F54C5}">
      <dsp:nvSpPr>
        <dsp:cNvPr id="0" name=""/>
        <dsp:cNvSpPr/>
      </dsp:nvSpPr>
      <dsp:spPr>
        <a:xfrm rot="15805407">
          <a:off x="4021377" y="1635341"/>
          <a:ext cx="85720" cy="0"/>
        </a:xfrm>
        <a:custGeom>
          <a:avLst/>
          <a:gdLst/>
          <a:ahLst/>
          <a:cxnLst/>
          <a:rect l="0" t="0" r="0" b="0"/>
          <a:pathLst>
            <a:path>
              <a:moveTo>
                <a:pt x="0" y="0"/>
              </a:moveTo>
              <a:lnTo>
                <a:pt x="8572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91CBDA-002D-46C2-B705-C06025EAA3CF}">
      <dsp:nvSpPr>
        <dsp:cNvPr id="0" name=""/>
        <dsp:cNvSpPr/>
      </dsp:nvSpPr>
      <dsp:spPr>
        <a:xfrm>
          <a:off x="2942884" y="0"/>
          <a:ext cx="2049261" cy="1592763"/>
        </a:xfrm>
        <a:prstGeom prst="roundRect">
          <a:avLst/>
        </a:prstGeom>
        <a:blipFill rotWithShape="0">
          <a:blip xmlns:r="http://schemas.openxmlformats.org/officeDocument/2006/relationships" r:embed="rId3">
            <a:alphaModFix amt="32000"/>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rgbClr val="0070C0"/>
              </a:solidFill>
            </a:rPr>
            <a:t>Effectiveness of sheltering from radiation exposures</a:t>
          </a:r>
        </a:p>
      </dsp:txBody>
      <dsp:txXfrm>
        <a:off x="3020636" y="77752"/>
        <a:ext cx="1893757" cy="1437259"/>
      </dsp:txXfrm>
    </dsp:sp>
    <dsp:sp modelId="{C493B77D-7187-4918-B824-4D8608D34278}">
      <dsp:nvSpPr>
        <dsp:cNvPr id="0" name=""/>
        <dsp:cNvSpPr/>
      </dsp:nvSpPr>
      <dsp:spPr>
        <a:xfrm rot="11172880">
          <a:off x="2695556" y="2233653"/>
          <a:ext cx="782113" cy="0"/>
        </a:xfrm>
        <a:custGeom>
          <a:avLst/>
          <a:gdLst/>
          <a:ahLst/>
          <a:cxnLst/>
          <a:rect l="0" t="0" r="0" b="0"/>
          <a:pathLst>
            <a:path>
              <a:moveTo>
                <a:pt x="0" y="0"/>
              </a:moveTo>
              <a:lnTo>
                <a:pt x="782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E1E595-C8C1-4273-AE87-F4C49EF117B6}">
      <dsp:nvSpPr>
        <dsp:cNvPr id="0" name=""/>
        <dsp:cNvSpPr/>
      </dsp:nvSpPr>
      <dsp:spPr>
        <a:xfrm>
          <a:off x="624346" y="1364791"/>
          <a:ext cx="2073507" cy="1427266"/>
        </a:xfrm>
        <a:prstGeom prst="roundRect">
          <a:avLst/>
        </a:prstGeom>
        <a:blipFill rotWithShape="0">
          <a:blip xmlns:r="http://schemas.openxmlformats.org/officeDocument/2006/relationships" r:embed="rId4">
            <a:alphaModFix amt="47000"/>
          </a:blip>
          <a:srcRect/>
          <a:stretch>
            <a:fillRect l="-32000" r="-3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Indoor particle penetration/ deposition</a:t>
          </a:r>
        </a:p>
      </dsp:txBody>
      <dsp:txXfrm>
        <a:off x="694019" y="1434464"/>
        <a:ext cx="1934161" cy="1287920"/>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A3CBFD-9B79-8AB9-E784-8C2D8A5D9B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D2ACF1A-8570-FB54-A6AE-B8D528DF288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45455B-65A5-471D-9DAE-477648DA2B33}" type="datetimeFigureOut">
              <a:rPr lang="en-US" smtClean="0"/>
              <a:t>9/9/2022</a:t>
            </a:fld>
            <a:endParaRPr lang="en-US"/>
          </a:p>
        </p:txBody>
      </p:sp>
      <p:sp>
        <p:nvSpPr>
          <p:cNvPr id="4" name="Footer Placeholder 3">
            <a:extLst>
              <a:ext uri="{FF2B5EF4-FFF2-40B4-BE49-F238E27FC236}">
                <a16:creationId xmlns:a16="http://schemas.microsoft.com/office/drawing/2014/main" id="{D24AF90E-192B-B7C2-2C8D-CE10DC1FF8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649A69-BEB0-A9C6-C4CE-4C0EC621ABD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95C407-F9B9-4443-AB02-51DCC583B4DD}" type="slidenum">
              <a:rPr lang="en-US" smtClean="0"/>
              <a:t>‹#›</a:t>
            </a:fld>
            <a:endParaRPr lang="en-US"/>
          </a:p>
        </p:txBody>
      </p:sp>
    </p:spTree>
    <p:extLst>
      <p:ext uri="{BB962C8B-B14F-4D97-AF65-F5344CB8AC3E}">
        <p14:creationId xmlns:p14="http://schemas.microsoft.com/office/powerpoint/2010/main" val="2893226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2EC868-DFD5-4DCA-AA89-E77A27284F0F}" type="datetimeFigureOut">
              <a:rPr lang="en-US" smtClean="0"/>
              <a:t>9/9/2022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FA68CF-E5AE-4140-B30A-3799E832B618}" type="slidenum">
              <a:rPr lang="en-US" smtClean="0"/>
              <a:t>‹#›</a:t>
            </a:fld>
            <a:endParaRPr lang="en-US"/>
          </a:p>
        </p:txBody>
      </p:sp>
    </p:spTree>
    <p:extLst>
      <p:ext uri="{BB962C8B-B14F-4D97-AF65-F5344CB8AC3E}">
        <p14:creationId xmlns:p14="http://schemas.microsoft.com/office/powerpoint/2010/main" val="1206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4</a:t>
            </a:fld>
            <a:endParaRPr lang="en-US"/>
          </a:p>
        </p:txBody>
      </p:sp>
    </p:spTree>
    <p:extLst>
      <p:ext uri="{BB962C8B-B14F-4D97-AF65-F5344CB8AC3E}">
        <p14:creationId xmlns:p14="http://schemas.microsoft.com/office/powerpoint/2010/main" val="2431412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19</a:t>
            </a:fld>
            <a:endParaRPr lang="en-US"/>
          </a:p>
        </p:txBody>
      </p:sp>
    </p:spTree>
    <p:extLst>
      <p:ext uri="{BB962C8B-B14F-4D97-AF65-F5344CB8AC3E}">
        <p14:creationId xmlns:p14="http://schemas.microsoft.com/office/powerpoint/2010/main" val="4008298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6</a:t>
            </a:fld>
            <a:endParaRPr lang="en-US"/>
          </a:p>
        </p:txBody>
      </p:sp>
    </p:spTree>
    <p:extLst>
      <p:ext uri="{BB962C8B-B14F-4D97-AF65-F5344CB8AC3E}">
        <p14:creationId xmlns:p14="http://schemas.microsoft.com/office/powerpoint/2010/main" val="89989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8</a:t>
            </a:fld>
            <a:endParaRPr lang="en-US"/>
          </a:p>
        </p:txBody>
      </p:sp>
    </p:spTree>
    <p:extLst>
      <p:ext uri="{BB962C8B-B14F-4D97-AF65-F5344CB8AC3E}">
        <p14:creationId xmlns:p14="http://schemas.microsoft.com/office/powerpoint/2010/main" val="1567897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11</a:t>
            </a:fld>
            <a:endParaRPr lang="en-US"/>
          </a:p>
        </p:txBody>
      </p:sp>
    </p:spTree>
    <p:extLst>
      <p:ext uri="{BB962C8B-B14F-4D97-AF65-F5344CB8AC3E}">
        <p14:creationId xmlns:p14="http://schemas.microsoft.com/office/powerpoint/2010/main" val="3917729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12</a:t>
            </a:fld>
            <a:endParaRPr lang="en-US"/>
          </a:p>
        </p:txBody>
      </p:sp>
    </p:spTree>
    <p:extLst>
      <p:ext uri="{BB962C8B-B14F-4D97-AF65-F5344CB8AC3E}">
        <p14:creationId xmlns:p14="http://schemas.microsoft.com/office/powerpoint/2010/main" val="3058625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14</a:t>
            </a:fld>
            <a:endParaRPr lang="en-US"/>
          </a:p>
        </p:txBody>
      </p:sp>
    </p:spTree>
    <p:extLst>
      <p:ext uri="{BB962C8B-B14F-4D97-AF65-F5344CB8AC3E}">
        <p14:creationId xmlns:p14="http://schemas.microsoft.com/office/powerpoint/2010/main" val="3070190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1FA68CF-E5AE-4140-B30A-3799E832B618}" type="slidenum">
              <a:rPr lang="en-US" smtClean="0"/>
              <a:t>15</a:t>
            </a:fld>
            <a:endParaRPr lang="en-US"/>
          </a:p>
        </p:txBody>
      </p:sp>
    </p:spTree>
    <p:extLst>
      <p:ext uri="{BB962C8B-B14F-4D97-AF65-F5344CB8AC3E}">
        <p14:creationId xmlns:p14="http://schemas.microsoft.com/office/powerpoint/2010/main" val="4171416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16</a:t>
            </a:fld>
            <a:endParaRPr lang="en-US"/>
          </a:p>
        </p:txBody>
      </p:sp>
    </p:spTree>
    <p:extLst>
      <p:ext uri="{BB962C8B-B14F-4D97-AF65-F5344CB8AC3E}">
        <p14:creationId xmlns:p14="http://schemas.microsoft.com/office/powerpoint/2010/main" val="1246006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FA68CF-E5AE-4140-B30A-3799E832B618}" type="slidenum">
              <a:rPr lang="en-US" smtClean="0"/>
              <a:t>17</a:t>
            </a:fld>
            <a:endParaRPr lang="en-US"/>
          </a:p>
        </p:txBody>
      </p:sp>
    </p:spTree>
    <p:extLst>
      <p:ext uri="{BB962C8B-B14F-4D97-AF65-F5344CB8AC3E}">
        <p14:creationId xmlns:p14="http://schemas.microsoft.com/office/powerpoint/2010/main" val="932251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83C06E5-600B-4D21-89EC-E5E5F0A9D18F}" type="datetime1">
              <a:rPr lang="en-US" smtClean="0"/>
              <a:t>9/9/2022</a:t>
            </a:fld>
            <a:endParaRPr lang="en-US"/>
          </a:p>
        </p:txBody>
      </p:sp>
      <p:sp>
        <p:nvSpPr>
          <p:cNvPr id="5" name="Footer Placeholder 4"/>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DBBF49-C1A1-43AD-9B30-749974084188}" type="datetime1">
              <a:rPr lang="en-US" smtClean="0"/>
              <a:t>9/9/2022</a:t>
            </a:fld>
            <a:endParaRPr lang="en-US"/>
          </a:p>
        </p:txBody>
      </p:sp>
      <p:sp>
        <p:nvSpPr>
          <p:cNvPr id="5" name="Footer Placeholder 4"/>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181A11-17AA-4633-B5E5-73ED76017A1D}" type="datetime1">
              <a:rPr lang="en-US" smtClean="0"/>
              <a:t>9/9/2022</a:t>
            </a:fld>
            <a:endParaRPr lang="en-US"/>
          </a:p>
        </p:txBody>
      </p:sp>
      <p:sp>
        <p:nvSpPr>
          <p:cNvPr id="5" name="Footer Placeholder 4"/>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639BA-21FD-4A66-B005-9B33CAFF748B}" type="datetime1">
              <a:rPr lang="en-US" smtClean="0"/>
              <a:t>9/9/2022</a:t>
            </a:fld>
            <a:endParaRPr lang="en-US"/>
          </a:p>
        </p:txBody>
      </p:sp>
      <p:sp>
        <p:nvSpPr>
          <p:cNvPr id="5" name="Footer Placeholder 4"/>
          <p:cNvSpPr>
            <a:spLocks noGrp="1"/>
          </p:cNvSpPr>
          <p:nvPr>
            <p:ph type="ftr" sz="quarter" idx="11"/>
          </p:nvPr>
        </p:nvSpPr>
        <p:spPr>
          <a:xfrm>
            <a:off x="3124200" y="6173786"/>
            <a:ext cx="2295698" cy="365125"/>
          </a:xfrm>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A7AFAF-06CA-4281-A7C0-7DDFF90FBD8E}" type="datetime1">
              <a:rPr lang="en-US" smtClean="0"/>
              <a:t>9/9/2022</a:t>
            </a:fld>
            <a:endParaRPr lang="en-US"/>
          </a:p>
        </p:txBody>
      </p:sp>
      <p:sp>
        <p:nvSpPr>
          <p:cNvPr id="5" name="Footer Placeholder 4"/>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11E84C7-D28C-4DD5-A754-240EA3CCEDFD}" type="datetime1">
              <a:rPr lang="en-US" smtClean="0"/>
              <a:t>9/9/2022</a:t>
            </a:fld>
            <a:endParaRPr lang="en-US"/>
          </a:p>
        </p:txBody>
      </p:sp>
      <p:sp>
        <p:nvSpPr>
          <p:cNvPr id="6" name="Footer Placeholder 5"/>
          <p:cNvSpPr>
            <a:spLocks noGrp="1"/>
          </p:cNvSpPr>
          <p:nvPr>
            <p:ph type="ftr" sz="quarter" idx="11"/>
          </p:nvPr>
        </p:nvSpPr>
        <p:spPr>
          <a:xfrm>
            <a:off x="3212650" y="6173787"/>
            <a:ext cx="2295698" cy="365125"/>
          </a:xfrm>
        </p:spPr>
        <p:txBody>
          <a:bodyPr/>
          <a:lstStyle/>
          <a:p>
            <a:pPr algn="l" defTabSz="914400">
              <a:spcAft>
                <a:spcPts val="600"/>
              </a:spcAft>
            </a:pPr>
            <a:r>
              <a:rPr lang="en-US" kern="1200">
                <a:solidFill>
                  <a:srgbClr val="303030"/>
                </a:solidFill>
                <a:latin typeface="+mn-lt"/>
                <a:ea typeface="+mn-ea"/>
                <a:cs typeface="+mn-cs"/>
              </a:rPr>
              <a:t>Pilot: Application of HVAC while SIP</a:t>
            </a:r>
            <a:endParaRPr lang="en-US" kern="1200" dirty="0">
              <a:solidFill>
                <a:srgbClr val="303030"/>
              </a:solidFill>
              <a:latin typeface="+mn-lt"/>
              <a:ea typeface="+mn-ea"/>
              <a:cs typeface="+mn-cs"/>
            </a:endParaRPr>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EA664C-D69F-4472-8A75-F6CF63556338}" type="datetime1">
              <a:rPr lang="en-US" smtClean="0"/>
              <a:t>9/9/2022</a:t>
            </a:fld>
            <a:endParaRPr lang="en-US"/>
          </a:p>
        </p:txBody>
      </p:sp>
      <p:sp>
        <p:nvSpPr>
          <p:cNvPr id="8" name="Footer Placeholder 7"/>
          <p:cNvSpPr>
            <a:spLocks noGrp="1"/>
          </p:cNvSpPr>
          <p:nvPr>
            <p:ph type="ftr" sz="quarter" idx="11"/>
          </p:nvPr>
        </p:nvSpPr>
        <p:spPr/>
        <p:txBody>
          <a:bodyPr/>
          <a:lstStyle/>
          <a:p>
            <a:r>
              <a:rPr lang="en-US"/>
              <a:t>Pilot: Application of HVAC while SIP</a:t>
            </a:r>
          </a:p>
        </p:txBody>
      </p:sp>
      <p:sp>
        <p:nvSpPr>
          <p:cNvPr id="9" name="Slide Number Placeholder 8"/>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407885-8F2F-44BB-8957-6243675E8511}" type="datetime1">
              <a:rPr lang="en-US" smtClean="0"/>
              <a:t>9/9/2022</a:t>
            </a:fld>
            <a:endParaRPr lang="en-US"/>
          </a:p>
        </p:txBody>
      </p:sp>
      <p:sp>
        <p:nvSpPr>
          <p:cNvPr id="4" name="Footer Placeholder 3"/>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5" name="Slide Number Placeholder 4"/>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1A61-E9A5-4AEC-B9C2-681912A99A75}" type="datetime1">
              <a:rPr lang="en-US" smtClean="0"/>
              <a:t>9/9/2022</a:t>
            </a:fld>
            <a:endParaRPr lang="en-US"/>
          </a:p>
        </p:txBody>
      </p:sp>
      <p:sp>
        <p:nvSpPr>
          <p:cNvPr id="3" name="Footer Placeholder 2"/>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4" name="Slide Number Placeholder 3"/>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B05230-F0C9-4CE7-8015-B2DC2B2B951E}" type="datetime1">
              <a:rPr lang="en-US" smtClean="0"/>
              <a:t>9/9/2022</a:t>
            </a:fld>
            <a:endParaRPr lang="en-US"/>
          </a:p>
        </p:txBody>
      </p:sp>
      <p:sp>
        <p:nvSpPr>
          <p:cNvPr id="6" name="Footer Placeholder 5"/>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AA2049-DDE0-4958-AB29-D3E1932E0886}" type="datetime1">
              <a:rPr lang="en-US" smtClean="0"/>
              <a:t>9/9/2022</a:t>
            </a:fld>
            <a:endParaRPr lang="en-US"/>
          </a:p>
        </p:txBody>
      </p:sp>
      <p:sp>
        <p:nvSpPr>
          <p:cNvPr id="6" name="Footer Placeholder 5"/>
          <p:cNvSpPr>
            <a:spLocks noGrp="1"/>
          </p:cNvSpPr>
          <p:nvPr>
            <p:ph type="ftr" sz="quarter" idx="11"/>
          </p:nvPr>
        </p:nvSpPr>
        <p:spPr/>
        <p:txBody>
          <a:bodyPr/>
          <a:lstStyle/>
          <a:p>
            <a:pPr algn="l" defTabSz="914400">
              <a:spcAft>
                <a:spcPts val="600"/>
              </a:spcAft>
            </a:pPr>
            <a:r>
              <a:rPr lang="en-US">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26575" y="61261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FE8E9E-7B1F-473C-84C2-D7713F86DFDD}" type="datetime1">
              <a:rPr lang="en-US" smtClean="0"/>
              <a:t>9/9/2022</a:t>
            </a:fld>
            <a:endParaRPr lang="en-US"/>
          </a:p>
        </p:txBody>
      </p:sp>
      <p:sp>
        <p:nvSpPr>
          <p:cNvPr id="5" name="Footer Placeholder 4"/>
          <p:cNvSpPr>
            <a:spLocks noGrp="1"/>
          </p:cNvSpPr>
          <p:nvPr>
            <p:ph type="ftr" sz="quarter" idx="3"/>
          </p:nvPr>
        </p:nvSpPr>
        <p:spPr>
          <a:xfrm>
            <a:off x="3124200" y="6173786"/>
            <a:ext cx="228738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defTabSz="914400">
              <a:spcAft>
                <a:spcPts val="600"/>
              </a:spcAft>
            </a:pPr>
            <a:r>
              <a:rPr lang="en-US" kern="1200">
                <a:solidFill>
                  <a:srgbClr val="303030"/>
                </a:solidFill>
                <a:latin typeface="+mn-lt"/>
                <a:ea typeface="+mn-ea"/>
                <a:cs typeface="+mn-cs"/>
              </a:rPr>
              <a:t>Pilot: Application of HVAC while SIP</a:t>
            </a:r>
            <a:endParaRPr lang="en-US" kern="1200" dirty="0">
              <a:solidFill>
                <a:srgbClr val="303030"/>
              </a:solidFill>
              <a:latin typeface="+mn-lt"/>
              <a:ea typeface="+mn-ea"/>
              <a:cs typeface="+mn-cs"/>
            </a:endParaRPr>
          </a:p>
        </p:txBody>
      </p:sp>
      <p:sp>
        <p:nvSpPr>
          <p:cNvPr id="6" name="Slide Number Placeholder 5"/>
          <p:cNvSpPr>
            <a:spLocks noGrp="1"/>
          </p:cNvSpPr>
          <p:nvPr>
            <p:ph type="sldNum" sz="quarter" idx="4"/>
          </p:nvPr>
        </p:nvSpPr>
        <p:spPr>
          <a:xfrm>
            <a:off x="6280219" y="6173787"/>
            <a:ext cx="110029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B012-4B4C-0D4B-9961-39BAA1B684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b="1" dirty="0">
                <a:solidFill>
                  <a:srgbClr val="FF0000"/>
                </a:solidFill>
                <a:effectLst/>
                <a:latin typeface="Arial" panose="020B0604020202020204" pitchFamily="34" charset="0"/>
                <a:ea typeface="Arial" panose="020B0604020202020204" pitchFamily="34" charset="0"/>
              </a:rPr>
              <a:t>Pilot Research:</a:t>
            </a:r>
            <a:br>
              <a:rPr lang="en-US" sz="4000" b="1" dirty="0">
                <a:solidFill>
                  <a:srgbClr val="FF0000"/>
                </a:solidFill>
                <a:effectLst/>
                <a:latin typeface="Arial" panose="020B0604020202020204" pitchFamily="34" charset="0"/>
                <a:ea typeface="Arial" panose="020B0604020202020204" pitchFamily="34" charset="0"/>
              </a:rPr>
            </a:br>
            <a:r>
              <a:rPr lang="en-US" sz="3200" dirty="0">
                <a:effectLst/>
                <a:latin typeface="Arial" panose="020B0604020202020204" pitchFamily="34" charset="0"/>
                <a:ea typeface="Arial" panose="020B0604020202020204" pitchFamily="34" charset="0"/>
              </a:rPr>
              <a:t>Effectiveness of application of HVAC systems while sheltering-in-place</a:t>
            </a:r>
            <a:endParaRPr lang="en-US" sz="3200" dirty="0"/>
          </a:p>
        </p:txBody>
      </p:sp>
      <p:sp>
        <p:nvSpPr>
          <p:cNvPr id="3" name="Subtitle 2"/>
          <p:cNvSpPr>
            <a:spLocks noGrp="1"/>
          </p:cNvSpPr>
          <p:nvPr>
            <p:ph type="subTitle" idx="1"/>
          </p:nvPr>
        </p:nvSpPr>
        <p:spPr>
          <a:xfrm>
            <a:off x="1371600" y="4452152"/>
            <a:ext cx="6400800" cy="1752600"/>
          </a:xfrm>
        </p:spPr>
        <p:txBody>
          <a:bodyPr>
            <a:normAutofit fontScale="92500" lnSpcReduction="20000"/>
          </a:bodyPr>
          <a:lstStyle/>
          <a:p>
            <a:pPr algn="l"/>
            <a:endParaRPr lang="en-US" sz="2400" dirty="0">
              <a:solidFill>
                <a:srgbClr val="3E3ED4"/>
              </a:solidFill>
            </a:endParaRPr>
          </a:p>
          <a:p>
            <a:pPr algn="l"/>
            <a:r>
              <a:rPr lang="en-US" sz="1800" dirty="0">
                <a:solidFill>
                  <a:srgbClr val="3E3ED4"/>
                </a:solidFill>
              </a:rPr>
              <a:t>Nazila Tehrani, Ph.D.  , Reactor Systems Engineer</a:t>
            </a:r>
          </a:p>
          <a:p>
            <a:pPr marL="0" marR="0" algn="l">
              <a:spcBef>
                <a:spcPts val="0"/>
              </a:spcBef>
              <a:spcAft>
                <a:spcPts val="0"/>
              </a:spcAft>
            </a:pPr>
            <a:r>
              <a:rPr lang="en-US" sz="1800" dirty="0">
                <a:solidFill>
                  <a:srgbClr val="3E3ED4"/>
                </a:solidFill>
              </a:rPr>
              <a:t>U.S. Nuclear Regulatory Commission</a:t>
            </a:r>
          </a:p>
          <a:p>
            <a:pPr algn="l">
              <a:spcBef>
                <a:spcPts val="0"/>
              </a:spcBef>
            </a:pPr>
            <a:r>
              <a:rPr lang="en-US" sz="1800" dirty="0" err="1">
                <a:solidFill>
                  <a:srgbClr val="3E3ED4"/>
                </a:solidFill>
              </a:rPr>
              <a:t>Nazila.Tehrani</a:t>
            </a:r>
            <a:r>
              <a:rPr lang="en-US" sz="1800" dirty="0">
                <a:solidFill>
                  <a:srgbClr val="3E3ED4"/>
                </a:solidFill>
              </a:rPr>
              <a:t> @nrc.gov</a:t>
            </a:r>
          </a:p>
          <a:p>
            <a:pPr marL="0" marR="0" algn="l">
              <a:spcBef>
                <a:spcPts val="0"/>
              </a:spcBef>
              <a:spcAft>
                <a:spcPts val="0"/>
              </a:spcAft>
            </a:pPr>
            <a:endParaRPr lang="en-US" sz="2400" dirty="0">
              <a:solidFill>
                <a:srgbClr val="3E3ED4"/>
              </a:solidFill>
            </a:endParaRPr>
          </a:p>
          <a:p>
            <a:pPr marL="0" marR="0" algn="l">
              <a:spcBef>
                <a:spcPts val="0"/>
              </a:spcBef>
              <a:spcAft>
                <a:spcPts val="0"/>
              </a:spcAft>
            </a:pPr>
            <a:endParaRPr lang="en-US" sz="1300" dirty="0">
              <a:solidFill>
                <a:schemeClr val="tx1"/>
              </a:solidFill>
              <a:latin typeface="TimesNewRomanPSMT"/>
              <a:cs typeface="Calibri" panose="020F0502020204030204" pitchFamily="34" charset="0"/>
            </a:endParaRPr>
          </a:p>
          <a:p>
            <a:pPr marL="0" marR="0" algn="l">
              <a:spcBef>
                <a:spcPts val="0"/>
              </a:spcBef>
              <a:spcAft>
                <a:spcPts val="0"/>
              </a:spcAft>
            </a:pPr>
            <a:r>
              <a:rPr lang="en-US" sz="2500" dirty="0">
                <a:solidFill>
                  <a:srgbClr val="3E3ED4"/>
                </a:solidFill>
              </a:rPr>
              <a:t>September 20,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94CB0-DD1D-24E3-4997-5E73DD6DF661}"/>
              </a:ext>
            </a:extLst>
          </p:cNvPr>
          <p:cNvSpPr>
            <a:spLocks noGrp="1"/>
          </p:cNvSpPr>
          <p:nvPr>
            <p:ph type="title"/>
          </p:nvPr>
        </p:nvSpPr>
        <p:spPr/>
        <p:txBody>
          <a:bodyPr/>
          <a:lstStyle/>
          <a:p>
            <a:r>
              <a:rPr lang="en-US" dirty="0"/>
              <a:t>Ward (2005) Model Results</a:t>
            </a:r>
          </a:p>
        </p:txBody>
      </p:sp>
      <p:sp>
        <p:nvSpPr>
          <p:cNvPr id="3" name="Content Placeholder 2">
            <a:extLst>
              <a:ext uri="{FF2B5EF4-FFF2-40B4-BE49-F238E27FC236}">
                <a16:creationId xmlns:a16="http://schemas.microsoft.com/office/drawing/2014/main" id="{CA99BDE7-D7E3-53AF-FE6D-FDCCEE152F2A}"/>
              </a:ext>
            </a:extLst>
          </p:cNvPr>
          <p:cNvSpPr>
            <a:spLocks noGrp="1"/>
          </p:cNvSpPr>
          <p:nvPr>
            <p:ph idx="1"/>
          </p:nvPr>
        </p:nvSpPr>
        <p:spPr/>
        <p:txBody>
          <a:bodyPr>
            <a:normAutofit/>
          </a:bodyPr>
          <a:lstStyle/>
          <a:p>
            <a:r>
              <a:rPr lang="en-US" sz="3200" dirty="0">
                <a:solidFill>
                  <a:srgbClr val="000000"/>
                </a:solidFill>
                <a:effectLst/>
                <a:latin typeface="Arial" panose="020B0604020202020204" pitchFamily="34" charset="0"/>
                <a:ea typeface="Arial" panose="020B0604020202020204" pitchFamily="34" charset="0"/>
                <a:cs typeface="EIGOKD+Arial"/>
              </a:rPr>
              <a:t>HVAC effectiveness depends on</a:t>
            </a:r>
          </a:p>
          <a:p>
            <a:pPr lvl="1"/>
            <a:r>
              <a:rPr lang="en-US" dirty="0">
                <a:solidFill>
                  <a:srgbClr val="000000"/>
                </a:solidFill>
                <a:effectLst/>
                <a:latin typeface="Arial" panose="020B0604020202020204" pitchFamily="34" charset="0"/>
                <a:ea typeface="Arial" panose="020B0604020202020204" pitchFamily="34" charset="0"/>
                <a:cs typeface="EIGOKD+Arial"/>
              </a:rPr>
              <a:t>HVAC filter type</a:t>
            </a:r>
          </a:p>
          <a:p>
            <a:pPr lvl="1"/>
            <a:r>
              <a:rPr lang="en-US" dirty="0">
                <a:solidFill>
                  <a:srgbClr val="000000"/>
                </a:solidFill>
                <a:effectLst/>
                <a:latin typeface="Arial" panose="020B0604020202020204" pitchFamily="34" charset="0"/>
                <a:ea typeface="Arial" panose="020B0604020202020204" pitchFamily="34" charset="0"/>
                <a:cs typeface="EIGOKD+Arial"/>
              </a:rPr>
              <a:t>HVAC operation </a:t>
            </a:r>
          </a:p>
          <a:p>
            <a:pPr lvl="1"/>
            <a:r>
              <a:rPr lang="en-US" dirty="0">
                <a:solidFill>
                  <a:srgbClr val="000000"/>
                </a:solidFill>
                <a:latin typeface="Arial" panose="020B0604020202020204" pitchFamily="34" charset="0"/>
                <a:ea typeface="Arial" panose="020B0604020202020204" pitchFamily="34" charset="0"/>
                <a:cs typeface="EIGOKD+Arial"/>
              </a:rPr>
              <a:t>A</a:t>
            </a:r>
            <a:r>
              <a:rPr lang="en-US" dirty="0">
                <a:solidFill>
                  <a:srgbClr val="000000"/>
                </a:solidFill>
                <a:effectLst/>
                <a:latin typeface="Arial" panose="020B0604020202020204" pitchFamily="34" charset="0"/>
                <a:ea typeface="Arial" panose="020B0604020202020204" pitchFamily="34" charset="0"/>
                <a:cs typeface="EIGOKD+Arial"/>
              </a:rPr>
              <a:t>ir exchange rate</a:t>
            </a:r>
          </a:p>
          <a:p>
            <a:pPr lvl="1"/>
            <a:r>
              <a:rPr lang="en-US" dirty="0">
                <a:solidFill>
                  <a:srgbClr val="000000"/>
                </a:solidFill>
                <a:latin typeface="Arial" panose="020B0604020202020204" pitchFamily="34" charset="0"/>
                <a:ea typeface="Arial" panose="020B0604020202020204" pitchFamily="34" charset="0"/>
                <a:cs typeface="EIGOKD+Arial"/>
              </a:rPr>
              <a:t>P</a:t>
            </a:r>
            <a:r>
              <a:rPr lang="en-US" dirty="0">
                <a:solidFill>
                  <a:srgbClr val="000000"/>
                </a:solidFill>
                <a:effectLst/>
                <a:latin typeface="Arial" panose="020B0604020202020204" pitchFamily="34" charset="0"/>
                <a:ea typeface="Arial" panose="020B0604020202020204" pitchFamily="34" charset="0"/>
                <a:cs typeface="EIGOKD+Arial"/>
              </a:rPr>
              <a:t>article size</a:t>
            </a:r>
          </a:p>
          <a:p>
            <a:pPr lvl="1"/>
            <a:r>
              <a:rPr lang="en-US" dirty="0">
                <a:solidFill>
                  <a:srgbClr val="000000"/>
                </a:solidFill>
                <a:latin typeface="Arial" panose="020B0604020202020204" pitchFamily="34" charset="0"/>
                <a:ea typeface="Arial" panose="020B0604020202020204" pitchFamily="34" charset="0"/>
                <a:cs typeface="EIGOKD+Arial"/>
              </a:rPr>
              <a:t>D</a:t>
            </a:r>
            <a:r>
              <a:rPr lang="en-US" dirty="0">
                <a:solidFill>
                  <a:srgbClr val="000000"/>
                </a:solidFill>
                <a:effectLst/>
                <a:latin typeface="Arial" panose="020B0604020202020204" pitchFamily="34" charset="0"/>
                <a:ea typeface="Arial" panose="020B0604020202020204" pitchFamily="34" charset="0"/>
                <a:cs typeface="EIGOKD+Arial"/>
              </a:rPr>
              <a:t>uration of contamination release</a:t>
            </a:r>
          </a:p>
          <a:p>
            <a:r>
              <a:rPr lang="en-US" sz="3200" dirty="0">
                <a:solidFill>
                  <a:srgbClr val="000000"/>
                </a:solidFill>
                <a:effectLst/>
                <a:latin typeface="Arial" panose="020B0604020202020204" pitchFamily="34" charset="0"/>
                <a:ea typeface="Arial" panose="020B0604020202020204" pitchFamily="34" charset="0"/>
                <a:cs typeface="EIGOKD+Arial"/>
              </a:rPr>
              <a:t>90% particle absorption when three HVAC used vs. no HVAC</a:t>
            </a:r>
          </a:p>
          <a:p>
            <a:endParaRPr lang="en-US" dirty="0"/>
          </a:p>
        </p:txBody>
      </p:sp>
      <p:sp>
        <p:nvSpPr>
          <p:cNvPr id="5" name="Footer Placeholder 4">
            <a:extLst>
              <a:ext uri="{FF2B5EF4-FFF2-40B4-BE49-F238E27FC236}">
                <a16:creationId xmlns:a16="http://schemas.microsoft.com/office/drawing/2014/main" id="{DB36D681-04B6-76EA-DA6A-069C24E8763B}"/>
              </a:ext>
            </a:extLst>
          </p:cNvPr>
          <p:cNvSpPr>
            <a:spLocks noGrp="1"/>
          </p:cNvSpPr>
          <p:nvPr>
            <p:ph type="ftr" sz="quarter" idx="11"/>
          </p:nvPr>
        </p:nvSpPr>
        <p:spPr>
          <a:xfrm>
            <a:off x="3124199" y="6173786"/>
            <a:ext cx="2655163"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Date Placeholder 6">
            <a:extLst>
              <a:ext uri="{FF2B5EF4-FFF2-40B4-BE49-F238E27FC236}">
                <a16:creationId xmlns:a16="http://schemas.microsoft.com/office/drawing/2014/main" id="{E2772309-4BE6-B263-F8A7-8943ED801EF2}"/>
              </a:ext>
            </a:extLst>
          </p:cNvPr>
          <p:cNvSpPr>
            <a:spLocks noGrp="1"/>
          </p:cNvSpPr>
          <p:nvPr>
            <p:ph type="dt" sz="half" idx="10"/>
          </p:nvPr>
        </p:nvSpPr>
        <p:spPr/>
        <p:txBody>
          <a:bodyPr/>
          <a:lstStyle/>
          <a:p>
            <a:fld id="{B1F3AD04-E29E-47AE-B02D-C05E65C305B7}" type="datetime1">
              <a:rPr lang="en-US" smtClean="0"/>
              <a:t>9/9/2022</a:t>
            </a:fld>
            <a:endParaRPr lang="en-US"/>
          </a:p>
        </p:txBody>
      </p:sp>
      <p:sp>
        <p:nvSpPr>
          <p:cNvPr id="8" name="Slide Number Placeholder 7">
            <a:extLst>
              <a:ext uri="{FF2B5EF4-FFF2-40B4-BE49-F238E27FC236}">
                <a16:creationId xmlns:a16="http://schemas.microsoft.com/office/drawing/2014/main" id="{6DD85FFE-C72C-B16E-0F4B-6104F23DDB0F}"/>
              </a:ext>
            </a:extLst>
          </p:cNvPr>
          <p:cNvSpPr>
            <a:spLocks noGrp="1"/>
          </p:cNvSpPr>
          <p:nvPr>
            <p:ph type="sldNum" sz="quarter" idx="12"/>
          </p:nvPr>
        </p:nvSpPr>
        <p:spPr/>
        <p:txBody>
          <a:bodyPr/>
          <a:lstStyle/>
          <a:p>
            <a:fld id="{B980B012-4B4C-0D4B-9961-39BAA1B684BE}" type="slidenum">
              <a:rPr lang="en-US" smtClean="0"/>
              <a:pPr/>
              <a:t>10</a:t>
            </a:fld>
            <a:endParaRPr lang="en-US"/>
          </a:p>
        </p:txBody>
      </p:sp>
    </p:spTree>
    <p:extLst>
      <p:ext uri="{BB962C8B-B14F-4D97-AF65-F5344CB8AC3E}">
        <p14:creationId xmlns:p14="http://schemas.microsoft.com/office/powerpoint/2010/main" val="2145273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1">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D21C4F-370F-4EE6-6960-E030834B47D0}"/>
              </a:ext>
            </a:extLst>
          </p:cNvPr>
          <p:cNvSpPr>
            <a:spLocks noGrp="1"/>
          </p:cNvSpPr>
          <p:nvPr>
            <p:ph type="title"/>
          </p:nvPr>
        </p:nvSpPr>
        <p:spPr>
          <a:xfrm>
            <a:off x="852297" y="502020"/>
            <a:ext cx="3992787" cy="1642970"/>
          </a:xfrm>
        </p:spPr>
        <p:txBody>
          <a:bodyPr anchor="b">
            <a:normAutofit/>
          </a:bodyPr>
          <a:lstStyle/>
          <a:p>
            <a:r>
              <a:rPr lang="en-US" sz="3200">
                <a:effectLst/>
                <a:latin typeface="Arial" panose="020B0604020202020204" pitchFamily="34" charset="0"/>
                <a:ea typeface="Arial" panose="020B0604020202020204" pitchFamily="34" charset="0"/>
              </a:rPr>
              <a:t>Effectiveness Of Sheltering For Radiation Exposures</a:t>
            </a:r>
            <a:endParaRPr lang="en-US" sz="3200"/>
          </a:p>
        </p:txBody>
      </p:sp>
      <p:sp>
        <p:nvSpPr>
          <p:cNvPr id="5" name="Footer Placeholder 4">
            <a:extLst>
              <a:ext uri="{FF2B5EF4-FFF2-40B4-BE49-F238E27FC236}">
                <a16:creationId xmlns:a16="http://schemas.microsoft.com/office/drawing/2014/main" id="{88C1F973-7948-B970-2458-807B617A0ECC}"/>
              </a:ext>
            </a:extLst>
          </p:cNvPr>
          <p:cNvSpPr>
            <a:spLocks noGrp="1"/>
          </p:cNvSpPr>
          <p:nvPr>
            <p:ph type="ftr" sz="quarter" idx="11"/>
          </p:nvPr>
        </p:nvSpPr>
        <p:spPr>
          <a:xfrm rot="5400000">
            <a:off x="-1371600" y="1983972"/>
            <a:ext cx="3086100" cy="365125"/>
          </a:xfrm>
        </p:spPr>
        <p:txBody>
          <a:bodyPr>
            <a:normAutofit/>
          </a:bodyPr>
          <a:lstStyle/>
          <a:p>
            <a:pPr algn="l" defTabSz="914400">
              <a:spcAft>
                <a:spcPts val="600"/>
              </a:spcAft>
            </a:pPr>
            <a:r>
              <a:rPr lang="en-US" sz="1000">
                <a:solidFill>
                  <a:schemeClr val="tx1">
                    <a:lumMod val="50000"/>
                    <a:lumOff val="50000"/>
                  </a:schemeClr>
                </a:solidFill>
                <a:latin typeface="Arial" panose="020B0604020202020204" pitchFamily="34" charset="0"/>
                <a:ea typeface="Arial" panose="020B0604020202020204" pitchFamily="34" charset="0"/>
              </a:rPr>
              <a:t>Pilot: Application of HVAC while SIP</a:t>
            </a:r>
            <a:endParaRPr lang="en-US" sz="1000" kern="1200">
              <a:solidFill>
                <a:schemeClr val="tx1">
                  <a:lumMod val="50000"/>
                  <a:lumOff val="50000"/>
                </a:schemeClr>
              </a:solidFill>
              <a:latin typeface="+mn-lt"/>
              <a:ea typeface="+mn-ea"/>
              <a:cs typeface="+mn-cs"/>
            </a:endParaRPr>
          </a:p>
        </p:txBody>
      </p:sp>
      <p:sp>
        <p:nvSpPr>
          <p:cNvPr id="3" name="Content Placeholder 2">
            <a:extLst>
              <a:ext uri="{FF2B5EF4-FFF2-40B4-BE49-F238E27FC236}">
                <a16:creationId xmlns:a16="http://schemas.microsoft.com/office/drawing/2014/main" id="{FE33D021-457A-6331-8022-E22F4226ECB5}"/>
              </a:ext>
            </a:extLst>
          </p:cNvPr>
          <p:cNvSpPr>
            <a:spLocks noGrp="1"/>
          </p:cNvSpPr>
          <p:nvPr>
            <p:ph idx="1"/>
          </p:nvPr>
        </p:nvSpPr>
        <p:spPr>
          <a:xfrm>
            <a:off x="365126" y="2254928"/>
            <a:ext cx="5059130" cy="4204450"/>
          </a:xfrm>
        </p:spPr>
        <p:txBody>
          <a:bodyPr anchor="t">
            <a:normAutofit lnSpcReduction="10000"/>
          </a:bodyPr>
          <a:lstStyle/>
          <a:p>
            <a:pPr>
              <a:lnSpc>
                <a:spcPct val="90000"/>
              </a:lnSpc>
            </a:pPr>
            <a:r>
              <a:rPr lang="en-US" sz="2000" dirty="0">
                <a:latin typeface="Arial" panose="020B0604020202020204" pitchFamily="34" charset="0"/>
                <a:ea typeface="Arial" panose="020B0604020202020204" pitchFamily="34" charset="0"/>
                <a:cs typeface="EIGOKD+Arial"/>
              </a:rPr>
              <a:t>S</a:t>
            </a:r>
            <a:r>
              <a:rPr lang="en-US" sz="2000" dirty="0">
                <a:effectLst/>
                <a:latin typeface="Arial" panose="020B0604020202020204" pitchFamily="34" charset="0"/>
                <a:ea typeface="Arial" panose="020B0604020202020204" pitchFamily="34" charset="0"/>
                <a:cs typeface="EIGOKD+Arial"/>
              </a:rPr>
              <a:t>heltering in place (SIP) </a:t>
            </a:r>
            <a:r>
              <a:rPr lang="en-US" sz="2000" dirty="0">
                <a:latin typeface="Arial" panose="020B0604020202020204" pitchFamily="34" charset="0"/>
              </a:rPr>
              <a:t>protects against radiation exposures </a:t>
            </a:r>
          </a:p>
          <a:p>
            <a:pPr>
              <a:lnSpc>
                <a:spcPct val="90000"/>
              </a:lnSpc>
            </a:pPr>
            <a:r>
              <a:rPr lang="en-US" sz="2000" dirty="0">
                <a:latin typeface="Arial" panose="020B0604020202020204" pitchFamily="34" charset="0"/>
                <a:ea typeface="Arial" panose="020B0604020202020204" pitchFamily="34" charset="0"/>
                <a:cs typeface="EIGOKD+Arial"/>
              </a:rPr>
              <a:t>R</a:t>
            </a:r>
            <a:r>
              <a:rPr lang="en-US" sz="2000" dirty="0">
                <a:effectLst/>
                <a:latin typeface="Arial" panose="020B0604020202020204" pitchFamily="34" charset="0"/>
                <a:ea typeface="Arial" panose="020B0604020202020204" pitchFamily="34" charset="0"/>
                <a:cs typeface="EIGOKD+Arial"/>
              </a:rPr>
              <a:t>eduction factor of radiation is the ratio of indoor to outdoor cumulative radioactivity doses</a:t>
            </a:r>
          </a:p>
          <a:p>
            <a:pPr>
              <a:lnSpc>
                <a:spcPct val="90000"/>
              </a:lnSpc>
            </a:pPr>
            <a:r>
              <a:rPr lang="en-US" sz="2000" dirty="0">
                <a:effectLst/>
                <a:latin typeface="Arial" panose="020B0604020202020204" pitchFamily="34" charset="0"/>
                <a:ea typeface="Arial" panose="020B0604020202020204" pitchFamily="34" charset="0"/>
                <a:cs typeface="EIGOKD+Arial"/>
              </a:rPr>
              <a:t>The indoor concentration depends on </a:t>
            </a:r>
          </a:p>
          <a:p>
            <a:pPr lvl="1">
              <a:lnSpc>
                <a:spcPct val="90000"/>
              </a:lnSpc>
            </a:pPr>
            <a:r>
              <a:rPr lang="en-US" sz="1800" dirty="0">
                <a:effectLst/>
                <a:latin typeface="Arial" panose="020B0604020202020204" pitchFamily="34" charset="0"/>
                <a:ea typeface="Arial" panose="020B0604020202020204" pitchFamily="34" charset="0"/>
                <a:cs typeface="EIGOKD+Arial"/>
              </a:rPr>
              <a:t>air exchange rate</a:t>
            </a:r>
          </a:p>
          <a:p>
            <a:pPr lvl="1">
              <a:lnSpc>
                <a:spcPct val="90000"/>
              </a:lnSpc>
            </a:pPr>
            <a:r>
              <a:rPr lang="en-US" sz="1800" dirty="0">
                <a:effectLst/>
                <a:latin typeface="Arial" panose="020B0604020202020204" pitchFamily="34" charset="0"/>
                <a:ea typeface="Arial" panose="020B0604020202020204" pitchFamily="34" charset="0"/>
                <a:cs typeface="EIGOKD+Arial"/>
              </a:rPr>
              <a:t>deposition rate</a:t>
            </a:r>
          </a:p>
          <a:p>
            <a:pPr lvl="1">
              <a:lnSpc>
                <a:spcPct val="90000"/>
              </a:lnSpc>
            </a:pPr>
            <a:r>
              <a:rPr lang="en-US" sz="1800" dirty="0">
                <a:effectLst/>
                <a:latin typeface="Arial" panose="020B0604020202020204" pitchFamily="34" charset="0"/>
                <a:ea typeface="Arial" panose="020B0604020202020204" pitchFamily="34" charset="0"/>
                <a:cs typeface="EIGOKD+Arial"/>
              </a:rPr>
              <a:t>penetration factor</a:t>
            </a:r>
          </a:p>
          <a:p>
            <a:pPr>
              <a:lnSpc>
                <a:spcPct val="90000"/>
              </a:lnSpc>
            </a:pPr>
            <a:r>
              <a:rPr lang="en-US" sz="2000" dirty="0" err="1">
                <a:effectLst/>
                <a:latin typeface="Arial" panose="020B0604020202020204" pitchFamily="34" charset="0"/>
                <a:ea typeface="Arial" panose="020B0604020202020204" pitchFamily="34" charset="0"/>
                <a:cs typeface="EIGOFA+TimesNewRoman"/>
              </a:rPr>
              <a:t>Hirouchi</a:t>
            </a:r>
            <a:r>
              <a:rPr lang="en-US" sz="2000" dirty="0">
                <a:effectLst/>
                <a:latin typeface="Arial" panose="020B0604020202020204" pitchFamily="34" charset="0"/>
                <a:ea typeface="Arial" panose="020B0604020202020204" pitchFamily="34" charset="0"/>
                <a:cs typeface="EIGOFA+TimesNewRoman"/>
              </a:rPr>
              <a:t> (2017) </a:t>
            </a:r>
            <a:r>
              <a:rPr lang="en-US" sz="2000" dirty="0">
                <a:effectLst/>
                <a:latin typeface="Arial" panose="020B0604020202020204" pitchFamily="34" charset="0"/>
                <a:ea typeface="Arial" panose="020B0604020202020204" pitchFamily="34" charset="0"/>
                <a:cs typeface="EIGOKD+Arial"/>
              </a:rPr>
              <a:t>calculated the reduction factor for (SIP) in Japanese dwellings</a:t>
            </a:r>
          </a:p>
          <a:p>
            <a:pPr>
              <a:lnSpc>
                <a:spcPct val="90000"/>
              </a:lnSpc>
            </a:pPr>
            <a:r>
              <a:rPr lang="en-US" sz="2000" dirty="0" err="1">
                <a:effectLst/>
                <a:latin typeface="Arial" panose="020B0604020202020204" pitchFamily="34" charset="0"/>
                <a:ea typeface="Arial" panose="020B0604020202020204" pitchFamily="34" charset="0"/>
                <a:cs typeface="EIGOFA+TimesNewRoman"/>
              </a:rPr>
              <a:t>Hirouchi</a:t>
            </a:r>
            <a:r>
              <a:rPr lang="en-US" sz="2000" dirty="0">
                <a:effectLst/>
                <a:latin typeface="Arial" panose="020B0604020202020204" pitchFamily="34" charset="0"/>
                <a:ea typeface="Arial" panose="020B0604020202020204" pitchFamily="34" charset="0"/>
                <a:cs typeface="EIGOFA+TimesNewRoman"/>
              </a:rPr>
              <a:t> (2021)</a:t>
            </a:r>
            <a:r>
              <a:rPr lang="en-US" sz="2000" dirty="0">
                <a:effectLst/>
                <a:latin typeface="Arial" panose="020B0604020202020204" pitchFamily="34" charset="0"/>
                <a:ea typeface="Arial" panose="020B0604020202020204" pitchFamily="34" charset="0"/>
                <a:cs typeface="EIGOKD+Arial"/>
              </a:rPr>
              <a:t> developed the data for deposition rate &amp; penetration factor for I</a:t>
            </a:r>
            <a:r>
              <a:rPr lang="en-US" sz="2000" baseline="-25000" dirty="0">
                <a:effectLst/>
                <a:latin typeface="Arial" panose="020B0604020202020204" pitchFamily="34" charset="0"/>
                <a:ea typeface="Arial" panose="020B0604020202020204" pitchFamily="34" charset="0"/>
                <a:cs typeface="EIGOKD+Arial"/>
              </a:rPr>
              <a:t>2</a:t>
            </a:r>
            <a:r>
              <a:rPr lang="en-US" sz="2000" dirty="0">
                <a:effectLst/>
                <a:latin typeface="Arial" panose="020B0604020202020204" pitchFamily="34" charset="0"/>
                <a:ea typeface="Arial" panose="020B0604020202020204" pitchFamily="34" charset="0"/>
                <a:cs typeface="EIGOKD+Arial"/>
              </a:rPr>
              <a:t> in Japanese dwellings for sheltering effectiveness</a:t>
            </a:r>
          </a:p>
          <a:p>
            <a:pPr>
              <a:lnSpc>
                <a:spcPct val="90000"/>
              </a:lnSpc>
            </a:pPr>
            <a:endParaRPr lang="en-US" sz="1400" dirty="0">
              <a:latin typeface="Arial" panose="020B0604020202020204" pitchFamily="34" charset="0"/>
            </a:endParaRPr>
          </a:p>
        </p:txBody>
      </p:sp>
      <p:sp>
        <p:nvSpPr>
          <p:cNvPr id="14" name="Rectangle 13">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14E8D746-0F85-514C-68E6-84760CF94277}"/>
              </a:ext>
            </a:extLst>
          </p:cNvPr>
          <p:cNvPicPr>
            <a:picLocks noChangeAspect="1"/>
          </p:cNvPicPr>
          <p:nvPr/>
        </p:nvPicPr>
        <p:blipFill>
          <a:blip r:embed="rId3"/>
          <a:stretch>
            <a:fillRect/>
          </a:stretch>
        </p:blipFill>
        <p:spPr>
          <a:xfrm>
            <a:off x="5306975" y="1452655"/>
            <a:ext cx="3127897" cy="3984582"/>
          </a:xfrm>
          <a:prstGeom prst="rect">
            <a:avLst/>
          </a:prstGeom>
        </p:spPr>
      </p:pic>
      <p:sp>
        <p:nvSpPr>
          <p:cNvPr id="8" name="Date Placeholder 7">
            <a:extLst>
              <a:ext uri="{FF2B5EF4-FFF2-40B4-BE49-F238E27FC236}">
                <a16:creationId xmlns:a16="http://schemas.microsoft.com/office/drawing/2014/main" id="{29E35305-4691-6563-75A2-CABB46F40160}"/>
              </a:ext>
            </a:extLst>
          </p:cNvPr>
          <p:cNvSpPr>
            <a:spLocks noGrp="1"/>
          </p:cNvSpPr>
          <p:nvPr>
            <p:ph type="dt" sz="half" idx="10"/>
          </p:nvPr>
        </p:nvSpPr>
        <p:spPr/>
        <p:txBody>
          <a:bodyPr/>
          <a:lstStyle/>
          <a:p>
            <a:fld id="{365FCF2C-712F-4BD3-B06C-44896114979C}" type="datetime1">
              <a:rPr lang="en-US" smtClean="0"/>
              <a:t>9/9/2022</a:t>
            </a:fld>
            <a:endParaRPr lang="en-US"/>
          </a:p>
        </p:txBody>
      </p:sp>
      <p:sp>
        <p:nvSpPr>
          <p:cNvPr id="9" name="Slide Number Placeholder 8">
            <a:extLst>
              <a:ext uri="{FF2B5EF4-FFF2-40B4-BE49-F238E27FC236}">
                <a16:creationId xmlns:a16="http://schemas.microsoft.com/office/drawing/2014/main" id="{1E2D3E43-8B09-854E-D35F-7E82C97A0A8D}"/>
              </a:ext>
            </a:extLst>
          </p:cNvPr>
          <p:cNvSpPr>
            <a:spLocks noGrp="1"/>
          </p:cNvSpPr>
          <p:nvPr>
            <p:ph type="sldNum" sz="quarter" idx="12"/>
          </p:nvPr>
        </p:nvSpPr>
        <p:spPr/>
        <p:txBody>
          <a:bodyPr/>
          <a:lstStyle/>
          <a:p>
            <a:fld id="{B980B012-4B4C-0D4B-9961-39BAA1B684BE}" type="slidenum">
              <a:rPr lang="en-US" smtClean="0"/>
              <a:pPr/>
              <a:t>11</a:t>
            </a:fld>
            <a:endParaRPr lang="en-US"/>
          </a:p>
        </p:txBody>
      </p:sp>
    </p:spTree>
    <p:extLst>
      <p:ext uri="{BB962C8B-B14F-4D97-AF65-F5344CB8AC3E}">
        <p14:creationId xmlns:p14="http://schemas.microsoft.com/office/powerpoint/2010/main" val="4249801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1" name="Rectangle 64">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E04F71-C31F-2E35-310F-65E9288AC939}"/>
              </a:ext>
            </a:extLst>
          </p:cNvPr>
          <p:cNvSpPr>
            <a:spLocks noGrp="1"/>
          </p:cNvSpPr>
          <p:nvPr>
            <p:ph type="title"/>
          </p:nvPr>
        </p:nvSpPr>
        <p:spPr>
          <a:xfrm>
            <a:off x="492617" y="962166"/>
            <a:ext cx="2327856" cy="4421876"/>
          </a:xfrm>
        </p:spPr>
        <p:txBody>
          <a:bodyPr anchor="t">
            <a:normAutofit/>
          </a:bodyPr>
          <a:lstStyle/>
          <a:p>
            <a:pPr algn="r"/>
            <a:r>
              <a:rPr lang="en-US" sz="3000" dirty="0" err="1">
                <a:effectLst/>
                <a:latin typeface="Arial" panose="020B0604020202020204" pitchFamily="34" charset="0"/>
                <a:ea typeface="Arial" panose="020B0604020202020204" pitchFamily="34" charset="0"/>
                <a:cs typeface="EIGOFA+TimesNewRoman"/>
              </a:rPr>
              <a:t>Hirouchi</a:t>
            </a:r>
            <a:r>
              <a:rPr lang="en-US" sz="3000" dirty="0">
                <a:effectLst/>
                <a:latin typeface="Arial" panose="020B0604020202020204" pitchFamily="34" charset="0"/>
                <a:ea typeface="Arial" panose="020B0604020202020204" pitchFamily="34" charset="0"/>
                <a:cs typeface="EIGOFA+TimesNewRoman"/>
              </a:rPr>
              <a:t> (2021)</a:t>
            </a:r>
            <a:r>
              <a:rPr lang="en-US" sz="3000" dirty="0">
                <a:effectLst/>
                <a:latin typeface="Arial" panose="020B0604020202020204" pitchFamily="34" charset="0"/>
                <a:ea typeface="Arial" panose="020B0604020202020204" pitchFamily="34" charset="0"/>
                <a:cs typeface="EIGOKD+Arial"/>
              </a:rPr>
              <a:t> Experiments</a:t>
            </a:r>
            <a:endParaRPr lang="en-US" sz="3000" dirty="0"/>
          </a:p>
        </p:txBody>
      </p:sp>
      <p:sp>
        <p:nvSpPr>
          <p:cNvPr id="5" name="Footer Placeholder 4">
            <a:extLst>
              <a:ext uri="{FF2B5EF4-FFF2-40B4-BE49-F238E27FC236}">
                <a16:creationId xmlns:a16="http://schemas.microsoft.com/office/drawing/2014/main" id="{C4711B67-2DD1-D780-DF88-39DA7B437DFB}"/>
              </a:ext>
            </a:extLst>
          </p:cNvPr>
          <p:cNvSpPr>
            <a:spLocks noGrp="1"/>
          </p:cNvSpPr>
          <p:nvPr>
            <p:ph type="ftr" sz="quarter" idx="11"/>
          </p:nvPr>
        </p:nvSpPr>
        <p:spPr>
          <a:xfrm rot="5400000">
            <a:off x="-1370794" y="1983972"/>
            <a:ext cx="3086099" cy="365125"/>
          </a:xfrm>
        </p:spPr>
        <p:txBody>
          <a:bodyPr>
            <a:normAutofit/>
          </a:bodyPr>
          <a:lstStyle/>
          <a:p>
            <a:pPr algn="l" defTabSz="914400">
              <a:spcAft>
                <a:spcPts val="600"/>
              </a:spcAft>
            </a:pPr>
            <a:r>
              <a:rPr lang="en-US" sz="1000">
                <a:solidFill>
                  <a:schemeClr val="tx1">
                    <a:lumMod val="50000"/>
                    <a:lumOff val="50000"/>
                  </a:schemeClr>
                </a:solidFill>
                <a:latin typeface="Arial" panose="020B0604020202020204" pitchFamily="34" charset="0"/>
                <a:ea typeface="Arial" panose="020B0604020202020204" pitchFamily="34" charset="0"/>
              </a:rPr>
              <a:t>Pilot: Application of HVAC while SIP</a:t>
            </a:r>
            <a:endParaRPr lang="en-US" sz="1000" kern="1200">
              <a:solidFill>
                <a:schemeClr val="tx1">
                  <a:lumMod val="50000"/>
                  <a:lumOff val="50000"/>
                </a:schemeClr>
              </a:solidFill>
              <a:latin typeface="+mn-lt"/>
              <a:ea typeface="+mn-ea"/>
              <a:cs typeface="+mn-cs"/>
            </a:endParaRPr>
          </a:p>
        </p:txBody>
      </p:sp>
      <p:sp>
        <p:nvSpPr>
          <p:cNvPr id="3" name="Content Placeholder 2">
            <a:extLst>
              <a:ext uri="{FF2B5EF4-FFF2-40B4-BE49-F238E27FC236}">
                <a16:creationId xmlns:a16="http://schemas.microsoft.com/office/drawing/2014/main" id="{DB58AB0B-8B42-8BD7-7119-E65220CB89E6}"/>
              </a:ext>
            </a:extLst>
          </p:cNvPr>
          <p:cNvSpPr>
            <a:spLocks noGrp="1"/>
          </p:cNvSpPr>
          <p:nvPr>
            <p:ph idx="1"/>
          </p:nvPr>
        </p:nvSpPr>
        <p:spPr>
          <a:xfrm>
            <a:off x="2958272" y="417250"/>
            <a:ext cx="5910520" cy="5850385"/>
          </a:xfrm>
        </p:spPr>
        <p:txBody>
          <a:bodyPr anchor="t">
            <a:normAutofit/>
          </a:bodyPr>
          <a:lstStyle/>
          <a:p>
            <a:r>
              <a:rPr lang="en-US" sz="2400" dirty="0">
                <a:effectLst/>
                <a:latin typeface="Arial" panose="020B0604020202020204" pitchFamily="34" charset="0"/>
                <a:ea typeface="Arial" panose="020B0604020202020204" pitchFamily="34" charset="0"/>
                <a:cs typeface="EIGOKD+Arial"/>
              </a:rPr>
              <a:t>‘house experiment’ in Japanese dwellings</a:t>
            </a:r>
          </a:p>
          <a:p>
            <a:r>
              <a:rPr lang="en-US" sz="2400" dirty="0">
                <a:effectLst/>
                <a:latin typeface="Arial" panose="020B0604020202020204" pitchFamily="34" charset="0"/>
                <a:ea typeface="Arial" panose="020B0604020202020204" pitchFamily="34" charset="0"/>
                <a:cs typeface="EIGOKD+Arial"/>
              </a:rPr>
              <a:t>‘laboratory experiment’ inside a chamber using various </a:t>
            </a:r>
          </a:p>
          <a:p>
            <a:pPr lvl="1"/>
            <a:r>
              <a:rPr lang="en-US" sz="2000" dirty="0">
                <a:latin typeface="Arial" panose="020B0604020202020204" pitchFamily="34" charset="0"/>
                <a:ea typeface="Arial" panose="020B0604020202020204" pitchFamily="34" charset="0"/>
                <a:cs typeface="EIGOKD+Arial"/>
              </a:rPr>
              <a:t>C</a:t>
            </a:r>
            <a:r>
              <a:rPr lang="en-US" sz="2000" dirty="0">
                <a:effectLst/>
                <a:latin typeface="Arial" panose="020B0604020202020204" pitchFamily="34" charset="0"/>
                <a:ea typeface="Arial" panose="020B0604020202020204" pitchFamily="34" charset="0"/>
                <a:cs typeface="EIGOKD+Arial"/>
              </a:rPr>
              <a:t>limate factors</a:t>
            </a:r>
          </a:p>
          <a:p>
            <a:pPr lvl="1"/>
            <a:r>
              <a:rPr lang="en-US" sz="2000" dirty="0">
                <a:effectLst/>
                <a:latin typeface="Arial" panose="020B0604020202020204" pitchFamily="34" charset="0"/>
                <a:ea typeface="Arial" panose="020B0604020202020204" pitchFamily="34" charset="0"/>
                <a:cs typeface="EIGOKD+Arial"/>
              </a:rPr>
              <a:t>Temperature</a:t>
            </a:r>
          </a:p>
          <a:p>
            <a:pPr lvl="1"/>
            <a:r>
              <a:rPr lang="en-US" sz="2000" dirty="0">
                <a:effectLst/>
                <a:latin typeface="Arial" panose="020B0604020202020204" pitchFamily="34" charset="0"/>
                <a:ea typeface="Arial" panose="020B0604020202020204" pitchFamily="34" charset="0"/>
                <a:cs typeface="EIGOKD+Arial"/>
              </a:rPr>
              <a:t>Humidity</a:t>
            </a:r>
          </a:p>
          <a:p>
            <a:pPr lvl="1"/>
            <a:r>
              <a:rPr lang="en-US" sz="2000" dirty="0">
                <a:latin typeface="Arial" panose="020B0604020202020204" pitchFamily="34" charset="0"/>
                <a:ea typeface="Arial" panose="020B0604020202020204" pitchFamily="34" charset="0"/>
                <a:cs typeface="EIGOKD+Arial"/>
              </a:rPr>
              <a:t>A</a:t>
            </a:r>
            <a:r>
              <a:rPr lang="en-US" sz="2000" dirty="0">
                <a:effectLst/>
                <a:latin typeface="Arial" panose="020B0604020202020204" pitchFamily="34" charset="0"/>
                <a:ea typeface="Arial" panose="020B0604020202020204" pitchFamily="34" charset="0"/>
                <a:cs typeface="EIGOKD+Arial"/>
              </a:rPr>
              <a:t>ir exchange rate</a:t>
            </a:r>
          </a:p>
          <a:p>
            <a:r>
              <a:rPr lang="en-US" sz="2400" dirty="0">
                <a:effectLst/>
                <a:latin typeface="Arial" panose="020B0604020202020204" pitchFamily="34" charset="0"/>
                <a:ea typeface="Arial" panose="020B0604020202020204" pitchFamily="34" charset="0"/>
              </a:rPr>
              <a:t>I</a:t>
            </a:r>
            <a:r>
              <a:rPr lang="en-US" sz="2400" baseline="-25000" dirty="0">
                <a:effectLst/>
                <a:latin typeface="Arial" panose="020B0604020202020204" pitchFamily="34" charset="0"/>
                <a:ea typeface="Arial" panose="020B0604020202020204" pitchFamily="34" charset="0"/>
              </a:rPr>
              <a:t>2</a:t>
            </a:r>
            <a:r>
              <a:rPr lang="en-US" sz="2400" dirty="0">
                <a:effectLst/>
                <a:latin typeface="Arial" panose="020B0604020202020204" pitchFamily="34" charset="0"/>
                <a:ea typeface="Arial" panose="020B0604020202020204" pitchFamily="34" charset="0"/>
              </a:rPr>
              <a:t> assessed via laboratory experiments due to toxicity</a:t>
            </a:r>
          </a:p>
          <a:p>
            <a:r>
              <a:rPr lang="en-US" sz="2400" dirty="0">
                <a:effectLst/>
                <a:latin typeface="Arial" panose="020B0604020202020204" pitchFamily="34" charset="0"/>
                <a:ea typeface="Arial" panose="020B0604020202020204" pitchFamily="34" charset="0"/>
              </a:rPr>
              <a:t>parameters converted using a correlation factor to values associated to a house</a:t>
            </a:r>
          </a:p>
          <a:p>
            <a:pPr marL="0" indent="0">
              <a:buNone/>
            </a:pPr>
            <a:endParaRPr lang="en-US" sz="1700" dirty="0"/>
          </a:p>
        </p:txBody>
      </p:sp>
      <p:sp>
        <p:nvSpPr>
          <p:cNvPr id="92" name="Rectangle 66">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8">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14C741EF-7D52-BF95-D779-7BC545D54E43}"/>
              </a:ext>
            </a:extLst>
          </p:cNvPr>
          <p:cNvSpPr>
            <a:spLocks noGrp="1"/>
          </p:cNvSpPr>
          <p:nvPr>
            <p:ph type="dt" sz="half" idx="10"/>
          </p:nvPr>
        </p:nvSpPr>
        <p:spPr/>
        <p:txBody>
          <a:bodyPr/>
          <a:lstStyle/>
          <a:p>
            <a:fld id="{6875CAC3-77BF-4DCF-BF5B-6F43ED7E118E}" type="datetime1">
              <a:rPr lang="en-US" smtClean="0"/>
              <a:t>9/9/2022</a:t>
            </a:fld>
            <a:endParaRPr lang="en-US"/>
          </a:p>
        </p:txBody>
      </p:sp>
      <p:sp>
        <p:nvSpPr>
          <p:cNvPr id="8" name="Slide Number Placeholder 7">
            <a:extLst>
              <a:ext uri="{FF2B5EF4-FFF2-40B4-BE49-F238E27FC236}">
                <a16:creationId xmlns:a16="http://schemas.microsoft.com/office/drawing/2014/main" id="{76A10598-3E5F-D579-A92D-874EDB87A10B}"/>
              </a:ext>
            </a:extLst>
          </p:cNvPr>
          <p:cNvSpPr>
            <a:spLocks noGrp="1"/>
          </p:cNvSpPr>
          <p:nvPr>
            <p:ph type="sldNum" sz="quarter" idx="12"/>
          </p:nvPr>
        </p:nvSpPr>
        <p:spPr/>
        <p:txBody>
          <a:bodyPr/>
          <a:lstStyle/>
          <a:p>
            <a:fld id="{B980B012-4B4C-0D4B-9961-39BAA1B684BE}" type="slidenum">
              <a:rPr lang="en-US" smtClean="0"/>
              <a:pPr/>
              <a:t>12</a:t>
            </a:fld>
            <a:endParaRPr lang="en-US"/>
          </a:p>
        </p:txBody>
      </p:sp>
    </p:spTree>
    <p:extLst>
      <p:ext uri="{BB962C8B-B14F-4D97-AF65-F5344CB8AC3E}">
        <p14:creationId xmlns:p14="http://schemas.microsoft.com/office/powerpoint/2010/main" val="1695546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12">
            <a:extLst>
              <a:ext uri="{FF2B5EF4-FFF2-40B4-BE49-F238E27FC236}">
                <a16:creationId xmlns:a16="http://schemas.microsoft.com/office/drawing/2014/main" id="{C3896A03-3945-419A-B66B-4EE266EDD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0"/>
            <a:ext cx="4571993"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D59D47-5D14-1FF0-C036-AFA1CEE35B22}"/>
              </a:ext>
            </a:extLst>
          </p:cNvPr>
          <p:cNvSpPr>
            <a:spLocks noGrp="1"/>
          </p:cNvSpPr>
          <p:nvPr>
            <p:ph type="title"/>
          </p:nvPr>
        </p:nvSpPr>
        <p:spPr>
          <a:xfrm>
            <a:off x="866667" y="4551036"/>
            <a:ext cx="3213315" cy="1687143"/>
          </a:xfrm>
        </p:spPr>
        <p:txBody>
          <a:bodyPr vert="horz" lIns="91440" tIns="45720" rIns="91440" bIns="45720" rtlCol="0" anchor="t">
            <a:normAutofit/>
          </a:bodyPr>
          <a:lstStyle/>
          <a:p>
            <a:pPr defTabSz="914400">
              <a:lnSpc>
                <a:spcPct val="90000"/>
              </a:lnSpc>
            </a:pPr>
            <a:r>
              <a:rPr lang="en-US" sz="4400">
                <a:solidFill>
                  <a:schemeClr val="bg1"/>
                </a:solidFill>
              </a:rPr>
              <a:t>L</a:t>
            </a:r>
            <a:r>
              <a:rPr lang="en-US" sz="4400">
                <a:solidFill>
                  <a:schemeClr val="bg1"/>
                </a:solidFill>
                <a:effectLst/>
              </a:rPr>
              <a:t>aboratory </a:t>
            </a:r>
            <a:r>
              <a:rPr lang="en-US" sz="4400">
                <a:solidFill>
                  <a:schemeClr val="bg1"/>
                </a:solidFill>
              </a:rPr>
              <a:t>E</a:t>
            </a:r>
            <a:r>
              <a:rPr lang="en-US" sz="4400">
                <a:solidFill>
                  <a:schemeClr val="bg1"/>
                </a:solidFill>
                <a:effectLst/>
              </a:rPr>
              <a:t>xperiment</a:t>
            </a:r>
            <a:endParaRPr lang="en-US" sz="4400">
              <a:solidFill>
                <a:schemeClr val="bg1"/>
              </a:solidFill>
            </a:endParaRPr>
          </a:p>
        </p:txBody>
      </p:sp>
      <p:sp>
        <p:nvSpPr>
          <p:cNvPr id="6" name="Footer Placeholder 5">
            <a:extLst>
              <a:ext uri="{FF2B5EF4-FFF2-40B4-BE49-F238E27FC236}">
                <a16:creationId xmlns:a16="http://schemas.microsoft.com/office/drawing/2014/main" id="{6C84C88E-ADB1-0BA1-90CE-866C45421EAA}"/>
              </a:ext>
            </a:extLst>
          </p:cNvPr>
          <p:cNvSpPr>
            <a:spLocks noGrp="1"/>
          </p:cNvSpPr>
          <p:nvPr>
            <p:ph type="ftr" sz="quarter" idx="11"/>
          </p:nvPr>
        </p:nvSpPr>
        <p:spPr>
          <a:xfrm rot="5400000">
            <a:off x="-262383" y="5226028"/>
            <a:ext cx="1247620" cy="313512"/>
          </a:xfrm>
        </p:spPr>
        <p:txBody>
          <a:bodyPr vert="horz" lIns="91440" tIns="45720" rIns="91440" bIns="45720" rtlCol="0" anchor="ctr">
            <a:normAutofit/>
          </a:bodyPr>
          <a:lstStyle/>
          <a:p>
            <a:pPr algn="r" defTabSz="914400">
              <a:lnSpc>
                <a:spcPct val="90000"/>
              </a:lnSpc>
              <a:spcAft>
                <a:spcPts val="600"/>
              </a:spcAft>
              <a:defRPr/>
            </a:pPr>
            <a:r>
              <a:rPr lang="en-US" sz="800" kern="1200">
                <a:solidFill>
                  <a:schemeClr val="bg1"/>
                </a:solidFill>
                <a:latin typeface="Calibri" panose="020F0502020204030204"/>
                <a:ea typeface="+mn-ea"/>
                <a:cs typeface="+mn-cs"/>
              </a:rPr>
              <a:t>Pilot: Application of HVAC while SIP</a:t>
            </a:r>
          </a:p>
        </p:txBody>
      </p:sp>
      <p:sp>
        <p:nvSpPr>
          <p:cNvPr id="11" name="Rectangle 14">
            <a:extLst>
              <a:ext uri="{FF2B5EF4-FFF2-40B4-BE49-F238E27FC236}">
                <a16:creationId xmlns:a16="http://schemas.microsoft.com/office/drawing/2014/main" id="{B34F5AD2-EDBD-4BBD-A55C-EAFFD0C70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0" y="0"/>
            <a:ext cx="4571992"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descr="Diagram, schematic&#10;&#10;Description automatically generated">
            <a:extLst>
              <a:ext uri="{FF2B5EF4-FFF2-40B4-BE49-F238E27FC236}">
                <a16:creationId xmlns:a16="http://schemas.microsoft.com/office/drawing/2014/main" id="{4FB6A633-CC21-3A13-D93D-60706EC024D7}"/>
              </a:ext>
            </a:extLst>
          </p:cNvPr>
          <p:cNvPicPr>
            <a:picLocks noGrp="1" noChangeAspect="1"/>
          </p:cNvPicPr>
          <p:nvPr>
            <p:ph idx="1"/>
          </p:nvPr>
        </p:nvPicPr>
        <p:blipFill rotWithShape="1">
          <a:blip r:embed="rId2"/>
          <a:srcRect t="7222" r="-2" b="7367"/>
          <a:stretch/>
        </p:blipFill>
        <p:spPr>
          <a:xfrm>
            <a:off x="866667" y="637762"/>
            <a:ext cx="7417323" cy="3579308"/>
          </a:xfrm>
          <a:prstGeom prst="rect">
            <a:avLst/>
          </a:prstGeom>
        </p:spPr>
      </p:pic>
      <p:sp>
        <p:nvSpPr>
          <p:cNvPr id="12" name="Rectangle 16">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50987" y="4544112"/>
            <a:ext cx="34290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13CDFD00-98FD-524C-9244-BE70C9CAFEEE}"/>
              </a:ext>
            </a:extLst>
          </p:cNvPr>
          <p:cNvSpPr>
            <a:spLocks noGrp="1"/>
          </p:cNvSpPr>
          <p:nvPr>
            <p:ph type="body" sz="half" idx="2"/>
          </p:nvPr>
        </p:nvSpPr>
        <p:spPr>
          <a:xfrm>
            <a:off x="5050986" y="4750698"/>
            <a:ext cx="3233004" cy="1463834"/>
          </a:xfrm>
        </p:spPr>
        <p:txBody>
          <a:bodyPr vert="horz" lIns="91440" tIns="45720" rIns="91440" bIns="45720" rtlCol="0">
            <a:normAutofit/>
          </a:bodyPr>
          <a:lstStyle/>
          <a:p>
            <a:pPr indent="-228600" defTabSz="914400">
              <a:lnSpc>
                <a:spcPct val="90000"/>
              </a:lnSpc>
              <a:buFont typeface="Arial" panose="020B0604020202020204" pitchFamily="34" charset="0"/>
              <a:buChar char="•"/>
            </a:pPr>
            <a:r>
              <a:rPr lang="en-US">
                <a:effectLst/>
              </a:rPr>
              <a:t>OPS is an optical particle sizer, GPD is a gas to particle device, GED is a gas exchange device, and MSAG is a metal standard aerosol generator. </a:t>
            </a:r>
            <a:r>
              <a:rPr lang="en-US" i="1">
                <a:effectLst/>
              </a:rPr>
              <a:t>(Hirouchi, 2021)</a:t>
            </a:r>
            <a:endParaRPr lang="en-US">
              <a:effectLst/>
            </a:endParaRPr>
          </a:p>
          <a:p>
            <a:pPr indent="-228600" defTabSz="914400">
              <a:lnSpc>
                <a:spcPct val="90000"/>
              </a:lnSpc>
              <a:buFont typeface="Arial" panose="020B0604020202020204" pitchFamily="34" charset="0"/>
              <a:buChar char="•"/>
            </a:pPr>
            <a:endParaRPr lang="en-US"/>
          </a:p>
        </p:txBody>
      </p:sp>
      <p:sp>
        <p:nvSpPr>
          <p:cNvPr id="3" name="Date Placeholder 2">
            <a:extLst>
              <a:ext uri="{FF2B5EF4-FFF2-40B4-BE49-F238E27FC236}">
                <a16:creationId xmlns:a16="http://schemas.microsoft.com/office/drawing/2014/main" id="{C9D650A1-5A97-ABFA-E5D6-CA8AA75A7288}"/>
              </a:ext>
            </a:extLst>
          </p:cNvPr>
          <p:cNvSpPr>
            <a:spLocks noGrp="1"/>
          </p:cNvSpPr>
          <p:nvPr>
            <p:ph type="dt" sz="half" idx="10"/>
          </p:nvPr>
        </p:nvSpPr>
        <p:spPr/>
        <p:txBody>
          <a:bodyPr/>
          <a:lstStyle/>
          <a:p>
            <a:fld id="{CE74D856-4BB9-4300-9D46-333C5D3851E8}" type="datetime1">
              <a:rPr lang="en-US" smtClean="0"/>
              <a:t>9/9/2022</a:t>
            </a:fld>
            <a:endParaRPr lang="en-US"/>
          </a:p>
        </p:txBody>
      </p:sp>
      <p:sp>
        <p:nvSpPr>
          <p:cNvPr id="9" name="Slide Number Placeholder 8">
            <a:extLst>
              <a:ext uri="{FF2B5EF4-FFF2-40B4-BE49-F238E27FC236}">
                <a16:creationId xmlns:a16="http://schemas.microsoft.com/office/drawing/2014/main" id="{42DFE45C-2ADC-655D-E4C5-508DCBBF0055}"/>
              </a:ext>
            </a:extLst>
          </p:cNvPr>
          <p:cNvSpPr>
            <a:spLocks noGrp="1"/>
          </p:cNvSpPr>
          <p:nvPr>
            <p:ph type="sldNum" sz="quarter" idx="12"/>
          </p:nvPr>
        </p:nvSpPr>
        <p:spPr/>
        <p:txBody>
          <a:bodyPr/>
          <a:lstStyle/>
          <a:p>
            <a:fld id="{B980B012-4B4C-0D4B-9961-39BAA1B684BE}" type="slidenum">
              <a:rPr lang="en-US" smtClean="0"/>
              <a:pPr/>
              <a:t>13</a:t>
            </a:fld>
            <a:endParaRPr lang="en-US"/>
          </a:p>
        </p:txBody>
      </p:sp>
    </p:spTree>
    <p:extLst>
      <p:ext uri="{BB962C8B-B14F-4D97-AF65-F5344CB8AC3E}">
        <p14:creationId xmlns:p14="http://schemas.microsoft.com/office/powerpoint/2010/main" val="1226538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C8E14-3B63-3AD5-4283-B54B787EED07}"/>
              </a:ext>
            </a:extLst>
          </p:cNvPr>
          <p:cNvSpPr>
            <a:spLocks noGrp="1"/>
          </p:cNvSpPr>
          <p:nvPr>
            <p:ph type="title"/>
          </p:nvPr>
        </p:nvSpPr>
        <p:spPr/>
        <p:txBody>
          <a:bodyPr>
            <a:normAutofit/>
          </a:bodyPr>
          <a:lstStyle/>
          <a:p>
            <a:r>
              <a:rPr lang="en-US" sz="4400">
                <a:effectLst/>
                <a:latin typeface="Arial" panose="020B0604020202020204" pitchFamily="34" charset="0"/>
                <a:ea typeface="Arial" panose="020B0604020202020204" pitchFamily="34" charset="0"/>
                <a:cs typeface="EIGOFA+TimesNewRoman"/>
              </a:rPr>
              <a:t>Hirouchi (2021)</a:t>
            </a:r>
            <a:r>
              <a:rPr lang="en-US" sz="4400">
                <a:effectLst/>
                <a:latin typeface="Arial" panose="020B0604020202020204" pitchFamily="34" charset="0"/>
                <a:ea typeface="Arial" panose="020B0604020202020204" pitchFamily="34" charset="0"/>
              </a:rPr>
              <a:t> model</a:t>
            </a:r>
            <a:endParaRPr lang="en-US" dirty="0"/>
          </a:p>
        </p:txBody>
      </p:sp>
      <p:sp>
        <p:nvSpPr>
          <p:cNvPr id="3" name="Content Placeholder 2">
            <a:extLst>
              <a:ext uri="{FF2B5EF4-FFF2-40B4-BE49-F238E27FC236}">
                <a16:creationId xmlns:a16="http://schemas.microsoft.com/office/drawing/2014/main" id="{155843F4-9D14-6994-F333-F34F348D5B7C}"/>
              </a:ext>
            </a:extLst>
          </p:cNvPr>
          <p:cNvSpPr>
            <a:spLocks noGrp="1"/>
          </p:cNvSpPr>
          <p:nvPr>
            <p:ph idx="1"/>
          </p:nvPr>
        </p:nvSpPr>
        <p:spPr>
          <a:xfrm>
            <a:off x="457199" y="1340528"/>
            <a:ext cx="8360225" cy="4785635"/>
          </a:xfrm>
        </p:spPr>
        <p:txBody>
          <a:bodyPr/>
          <a:lstStyle/>
          <a:p>
            <a:r>
              <a:rPr lang="en-US" sz="2000" dirty="0" err="1">
                <a:effectLst/>
                <a:latin typeface="Arial" panose="020B0604020202020204" pitchFamily="34" charset="0"/>
                <a:ea typeface="Arial" panose="020B0604020202020204" pitchFamily="34" charset="0"/>
                <a:cs typeface="EIGOFA+TimesNewRoman"/>
              </a:rPr>
              <a:t>Hirouchi</a:t>
            </a:r>
            <a:r>
              <a:rPr lang="en-US" sz="2000" dirty="0">
                <a:effectLst/>
                <a:latin typeface="Arial" panose="020B0604020202020204" pitchFamily="34" charset="0"/>
                <a:ea typeface="Arial" panose="020B0604020202020204" pitchFamily="34" charset="0"/>
                <a:cs typeface="EIGOFA+TimesNewRoman"/>
              </a:rPr>
              <a:t> (2021)</a:t>
            </a:r>
            <a:r>
              <a:rPr lang="en-US" sz="2000" dirty="0">
                <a:effectLst/>
                <a:latin typeface="Arial" panose="020B0604020202020204" pitchFamily="34" charset="0"/>
                <a:ea typeface="Arial" panose="020B0604020202020204" pitchFamily="34" charset="0"/>
              </a:rPr>
              <a:t> model simulate indoor setting to compute</a:t>
            </a:r>
          </a:p>
          <a:p>
            <a:pPr lvl="1"/>
            <a:r>
              <a:rPr lang="en-US" sz="1800" dirty="0">
                <a:effectLst/>
                <a:latin typeface="Arial" panose="020B0604020202020204" pitchFamily="34" charset="0"/>
                <a:ea typeface="Arial" panose="020B0604020202020204" pitchFamily="34" charset="0"/>
              </a:rPr>
              <a:t>air exchange rate between indoor/outdoor environments</a:t>
            </a:r>
          </a:p>
          <a:p>
            <a:pPr lvl="1"/>
            <a:r>
              <a:rPr lang="en-US" sz="1800" dirty="0">
                <a:effectLst/>
                <a:latin typeface="Arial" panose="020B0604020202020204" pitchFamily="34" charset="0"/>
                <a:ea typeface="Arial" panose="020B0604020202020204" pitchFamily="34" charset="0"/>
              </a:rPr>
              <a:t>penetration factor</a:t>
            </a:r>
          </a:p>
          <a:p>
            <a:pPr lvl="1"/>
            <a:r>
              <a:rPr lang="en-US" sz="1800" dirty="0">
                <a:effectLst/>
                <a:latin typeface="Arial" panose="020B0604020202020204" pitchFamily="34" charset="0"/>
                <a:ea typeface="Arial" panose="020B0604020202020204" pitchFamily="34" charset="0"/>
              </a:rPr>
              <a:t>indoor deposition rate</a:t>
            </a:r>
          </a:p>
          <a:p>
            <a:pPr lvl="1"/>
            <a:endParaRPr lang="en-US" sz="1400" dirty="0">
              <a:latin typeface="Arial" panose="020B0604020202020204" pitchFamily="34" charset="0"/>
              <a:ea typeface="Arial" panose="020B0604020202020204" pitchFamily="34" charset="0"/>
            </a:endParaRPr>
          </a:p>
          <a:p>
            <a:pPr lvl="1"/>
            <a:endParaRPr lang="en-US" sz="1400" dirty="0">
              <a:effectLst/>
              <a:latin typeface="Arial" panose="020B0604020202020204" pitchFamily="34" charset="0"/>
              <a:ea typeface="Arial" panose="020B0604020202020204" pitchFamily="34" charset="0"/>
            </a:endParaRPr>
          </a:p>
          <a:p>
            <a:pPr lvl="1"/>
            <a:endParaRPr lang="en-US" sz="1400" dirty="0">
              <a:latin typeface="Arial" panose="020B0604020202020204" pitchFamily="34" charset="0"/>
              <a:ea typeface="Arial" panose="020B0604020202020204" pitchFamily="34" charset="0"/>
            </a:endParaRPr>
          </a:p>
          <a:p>
            <a:pPr lvl="1"/>
            <a:endParaRPr lang="en-US" sz="1400" dirty="0">
              <a:effectLst/>
              <a:latin typeface="Arial" panose="020B0604020202020204" pitchFamily="34" charset="0"/>
              <a:ea typeface="Arial" panose="020B0604020202020204" pitchFamily="34" charset="0"/>
            </a:endParaRPr>
          </a:p>
          <a:p>
            <a:pPr lvl="1"/>
            <a:endParaRPr lang="en-US" sz="1400" dirty="0">
              <a:latin typeface="Arial" panose="020B0604020202020204" pitchFamily="34" charset="0"/>
              <a:ea typeface="Arial" panose="020B0604020202020204" pitchFamily="34" charset="0"/>
            </a:endParaRPr>
          </a:p>
          <a:p>
            <a:pPr lvl="1"/>
            <a:endParaRPr lang="en-US" sz="1400" dirty="0">
              <a:effectLst/>
              <a:latin typeface="Arial" panose="020B0604020202020204" pitchFamily="34" charset="0"/>
              <a:ea typeface="Arial" panose="020B0604020202020204" pitchFamily="34" charset="0"/>
            </a:endParaRPr>
          </a:p>
          <a:p>
            <a:pPr marL="400050" lvl="1">
              <a:spcBef>
                <a:spcPts val="0"/>
              </a:spcBef>
            </a:pPr>
            <a:r>
              <a:rPr lang="en-US" sz="1600" dirty="0">
                <a:effectLst/>
                <a:latin typeface="Arial" panose="020B0604020202020204" pitchFamily="34" charset="0"/>
                <a:ea typeface="Arial" panose="020B0604020202020204" pitchFamily="34" charset="0"/>
              </a:rPr>
              <a:t>C</a:t>
            </a:r>
            <a:r>
              <a:rPr lang="en-US" sz="1600" baseline="-25000" dirty="0">
                <a:effectLst/>
                <a:latin typeface="Arial" panose="020B0604020202020204" pitchFamily="34" charset="0"/>
                <a:ea typeface="Arial" panose="020B0604020202020204" pitchFamily="34" charset="0"/>
              </a:rPr>
              <a:t>I </a:t>
            </a:r>
            <a:r>
              <a:rPr lang="en-US" sz="1600" dirty="0">
                <a:effectLst/>
                <a:latin typeface="Arial" panose="020B0604020202020204" pitchFamily="34" charset="0"/>
                <a:ea typeface="Arial" panose="020B0604020202020204" pitchFamily="34" charset="0"/>
              </a:rPr>
              <a:t>   indoor concentration (m</a:t>
            </a:r>
            <a:r>
              <a:rPr lang="en-US" sz="1600" baseline="30000" dirty="0">
                <a:effectLst/>
                <a:latin typeface="Arial" panose="020B0604020202020204" pitchFamily="34" charset="0"/>
                <a:ea typeface="Arial" panose="020B0604020202020204" pitchFamily="34" charset="0"/>
              </a:rPr>
              <a:t>−3</a:t>
            </a:r>
            <a:r>
              <a:rPr lang="en-US" sz="1600" dirty="0">
                <a:effectLst/>
                <a:latin typeface="Arial" panose="020B0604020202020204" pitchFamily="34" charset="0"/>
                <a:ea typeface="Arial" panose="020B0604020202020204" pitchFamily="34" charset="0"/>
              </a:rPr>
              <a:t>)</a:t>
            </a:r>
          </a:p>
          <a:p>
            <a:pPr marL="400050" lvl="1">
              <a:spcBef>
                <a:spcPts val="0"/>
              </a:spcBef>
            </a:pPr>
            <a:r>
              <a:rPr lang="en-US" sz="1600" dirty="0">
                <a:effectLst/>
                <a:latin typeface="Arial" panose="020B0604020202020204" pitchFamily="34" charset="0"/>
                <a:ea typeface="Arial" panose="020B0604020202020204" pitchFamily="34" charset="0"/>
              </a:rPr>
              <a:t>C</a:t>
            </a:r>
            <a:r>
              <a:rPr lang="en-US" sz="1600" baseline="-25000" dirty="0">
                <a:effectLst/>
                <a:latin typeface="Arial" panose="020B0604020202020204" pitchFamily="34" charset="0"/>
                <a:ea typeface="Arial" panose="020B0604020202020204" pitchFamily="34" charset="0"/>
              </a:rPr>
              <a:t>O</a:t>
            </a:r>
            <a:r>
              <a:rPr lang="en-US" sz="1600" dirty="0">
                <a:effectLst/>
                <a:latin typeface="Arial" panose="020B0604020202020204" pitchFamily="34" charset="0"/>
                <a:ea typeface="Arial" panose="020B0604020202020204" pitchFamily="34" charset="0"/>
              </a:rPr>
              <a:t>  outdoor concentration (m</a:t>
            </a:r>
            <a:r>
              <a:rPr lang="en-US" sz="1600" baseline="30000" dirty="0">
                <a:effectLst/>
                <a:latin typeface="Arial" panose="020B0604020202020204" pitchFamily="34" charset="0"/>
                <a:ea typeface="Arial" panose="020B0604020202020204" pitchFamily="34" charset="0"/>
              </a:rPr>
              <a:t>−3</a:t>
            </a:r>
            <a:r>
              <a:rPr lang="en-US" sz="1600" dirty="0">
                <a:effectLst/>
                <a:latin typeface="Arial" panose="020B0604020202020204" pitchFamily="34" charset="0"/>
                <a:ea typeface="Arial" panose="020B0604020202020204" pitchFamily="34" charset="0"/>
              </a:rPr>
              <a:t>)</a:t>
            </a:r>
          </a:p>
          <a:p>
            <a:pPr marL="400050" lvl="1">
              <a:spcBef>
                <a:spcPts val="0"/>
              </a:spcBef>
            </a:pPr>
            <a:r>
              <a:rPr lang="en-US" sz="1600" dirty="0">
                <a:effectLst/>
                <a:latin typeface="Arial" panose="020B0604020202020204" pitchFamily="34" charset="0"/>
                <a:ea typeface="Arial" panose="020B0604020202020204" pitchFamily="34" charset="0"/>
              </a:rPr>
              <a:t>P </a:t>
            </a:r>
            <a:r>
              <a:rPr lang="en-US" sz="1600" dirty="0">
                <a:latin typeface="Arial" panose="020B0604020202020204" pitchFamily="34" charset="0"/>
                <a:ea typeface="Arial" panose="020B0604020202020204" pitchFamily="34" charset="0"/>
              </a:rPr>
              <a:t>   </a:t>
            </a:r>
            <a:r>
              <a:rPr lang="en-US" sz="1600" dirty="0">
                <a:effectLst/>
                <a:latin typeface="Arial" panose="020B0604020202020204" pitchFamily="34" charset="0"/>
                <a:ea typeface="Arial" panose="020B0604020202020204" pitchFamily="34" charset="0"/>
              </a:rPr>
              <a:t>penetration factor (dimensionless, P </a:t>
            </a:r>
            <a:r>
              <a:rPr lang="en-US" sz="1600" dirty="0">
                <a:effectLst/>
                <a:latin typeface="Cambria Math" panose="02040503050406030204" pitchFamily="18" charset="0"/>
                <a:ea typeface="Arial" panose="020B0604020202020204" pitchFamily="34" charset="0"/>
                <a:cs typeface="Cambria Math" panose="02040503050406030204" pitchFamily="18" charset="0"/>
              </a:rPr>
              <a:t>⩽</a:t>
            </a:r>
            <a:r>
              <a:rPr lang="en-US" sz="1600" dirty="0">
                <a:effectLst/>
                <a:latin typeface="Arial" panose="020B0604020202020204" pitchFamily="34" charset="0"/>
                <a:ea typeface="Arial" panose="020B0604020202020204" pitchFamily="34" charset="0"/>
              </a:rPr>
              <a:t> 1)</a:t>
            </a:r>
          </a:p>
          <a:p>
            <a:pPr marL="400050" lvl="1">
              <a:spcBef>
                <a:spcPts val="0"/>
              </a:spcBef>
            </a:pPr>
            <a:r>
              <a:rPr lang="en-US" sz="1600" dirty="0" err="1">
                <a:effectLst/>
                <a:latin typeface="Arial" panose="020B0604020202020204" pitchFamily="34" charset="0"/>
                <a:ea typeface="Arial" panose="020B0604020202020204" pitchFamily="34" charset="0"/>
              </a:rPr>
              <a:t>λ</a:t>
            </a:r>
            <a:r>
              <a:rPr lang="en-US" sz="1600" baseline="-25000" dirty="0" err="1">
                <a:effectLst/>
                <a:latin typeface="Arial" panose="020B0604020202020204" pitchFamily="34" charset="0"/>
                <a:ea typeface="Arial" panose="020B0604020202020204" pitchFamily="34" charset="0"/>
              </a:rPr>
              <a:t>e</a:t>
            </a:r>
            <a:r>
              <a:rPr lang="en-US" sz="1600" dirty="0">
                <a:effectLst/>
                <a:latin typeface="Arial" panose="020B0604020202020204" pitchFamily="34" charset="0"/>
                <a:ea typeface="Arial" panose="020B0604020202020204" pitchFamily="34" charset="0"/>
              </a:rPr>
              <a:t> </a:t>
            </a:r>
            <a:r>
              <a:rPr lang="en-US" sz="1600" dirty="0">
                <a:latin typeface="Arial" panose="020B0604020202020204" pitchFamily="34" charset="0"/>
                <a:ea typeface="Arial" panose="020B0604020202020204" pitchFamily="34" charset="0"/>
              </a:rPr>
              <a:t>  </a:t>
            </a:r>
            <a:r>
              <a:rPr lang="en-US" sz="1600" dirty="0">
                <a:effectLst/>
                <a:latin typeface="Arial" panose="020B0604020202020204" pitchFamily="34" charset="0"/>
                <a:ea typeface="Arial" panose="020B0604020202020204" pitchFamily="34" charset="0"/>
              </a:rPr>
              <a:t>air exchange rate (h</a:t>
            </a:r>
            <a:r>
              <a:rPr lang="en-US" sz="1600" baseline="30000" dirty="0">
                <a:effectLst/>
                <a:latin typeface="Arial" panose="020B0604020202020204" pitchFamily="34" charset="0"/>
                <a:ea typeface="Arial" panose="020B0604020202020204" pitchFamily="34" charset="0"/>
              </a:rPr>
              <a:t>−1</a:t>
            </a:r>
            <a:r>
              <a:rPr lang="en-US" sz="1600" dirty="0">
                <a:effectLst/>
                <a:latin typeface="Arial" panose="020B0604020202020204" pitchFamily="34" charset="0"/>
                <a:ea typeface="Arial" panose="020B0604020202020204" pitchFamily="34" charset="0"/>
              </a:rPr>
              <a:t>)</a:t>
            </a:r>
          </a:p>
          <a:p>
            <a:pPr marL="400050" lvl="1">
              <a:spcBef>
                <a:spcPts val="0"/>
              </a:spcBef>
            </a:pPr>
            <a:r>
              <a:rPr lang="en-US" sz="1600" dirty="0" err="1">
                <a:effectLst/>
                <a:latin typeface="Arial" panose="020B0604020202020204" pitchFamily="34" charset="0"/>
                <a:ea typeface="Arial" panose="020B0604020202020204" pitchFamily="34" charset="0"/>
              </a:rPr>
              <a:t>λ</a:t>
            </a:r>
            <a:r>
              <a:rPr lang="en-US" sz="1600" baseline="-25000" dirty="0" err="1">
                <a:effectLst/>
                <a:latin typeface="Arial" panose="020B0604020202020204" pitchFamily="34" charset="0"/>
                <a:ea typeface="Arial" panose="020B0604020202020204" pitchFamily="34" charset="0"/>
              </a:rPr>
              <a:t>d</a:t>
            </a:r>
            <a:r>
              <a:rPr lang="en-US" sz="1600" dirty="0">
                <a:effectLst/>
                <a:latin typeface="Arial" panose="020B0604020202020204" pitchFamily="34" charset="0"/>
                <a:ea typeface="Arial" panose="020B0604020202020204" pitchFamily="34" charset="0"/>
              </a:rPr>
              <a:t> </a:t>
            </a:r>
            <a:r>
              <a:rPr lang="en-US" sz="1600" dirty="0">
                <a:latin typeface="Arial" panose="020B0604020202020204" pitchFamily="34" charset="0"/>
                <a:ea typeface="Arial" panose="020B0604020202020204" pitchFamily="34" charset="0"/>
              </a:rPr>
              <a:t>  </a:t>
            </a:r>
            <a:r>
              <a:rPr lang="en-US" sz="1600" dirty="0">
                <a:effectLst/>
                <a:latin typeface="Arial" panose="020B0604020202020204" pitchFamily="34" charset="0"/>
                <a:ea typeface="Arial" panose="020B0604020202020204" pitchFamily="34" charset="0"/>
              </a:rPr>
              <a:t>indoor deposition rate (h</a:t>
            </a:r>
            <a:r>
              <a:rPr lang="en-US" sz="1600" baseline="30000" dirty="0">
                <a:effectLst/>
                <a:latin typeface="Arial" panose="020B0604020202020204" pitchFamily="34" charset="0"/>
                <a:ea typeface="Arial" panose="020B0604020202020204" pitchFamily="34" charset="0"/>
              </a:rPr>
              <a:t>−1</a:t>
            </a:r>
            <a:r>
              <a:rPr lang="en-US" sz="1600" dirty="0">
                <a:effectLst/>
                <a:latin typeface="Arial" panose="020B0604020202020204" pitchFamily="34" charset="0"/>
                <a:ea typeface="Arial" panose="020B0604020202020204" pitchFamily="34" charset="0"/>
              </a:rPr>
              <a:t>)</a:t>
            </a:r>
          </a:p>
          <a:p>
            <a:pPr marL="400050" lvl="1">
              <a:spcBef>
                <a:spcPts val="0"/>
              </a:spcBef>
            </a:pPr>
            <a:r>
              <a:rPr lang="en-US" sz="1600" dirty="0">
                <a:effectLst/>
                <a:latin typeface="Arial" panose="020B0604020202020204" pitchFamily="34" charset="0"/>
                <a:ea typeface="Arial" panose="020B0604020202020204" pitchFamily="34" charset="0"/>
              </a:rPr>
              <a:t>λ </a:t>
            </a:r>
            <a:r>
              <a:rPr lang="en-US" sz="1600" dirty="0">
                <a:latin typeface="Arial" panose="020B0604020202020204" pitchFamily="34" charset="0"/>
                <a:ea typeface="Arial" panose="020B0604020202020204" pitchFamily="34" charset="0"/>
              </a:rPr>
              <a:t>   </a:t>
            </a:r>
            <a:r>
              <a:rPr lang="en-US" sz="1600" dirty="0">
                <a:effectLst/>
                <a:latin typeface="Arial" panose="020B0604020202020204" pitchFamily="34" charset="0"/>
                <a:ea typeface="Arial" panose="020B0604020202020204" pitchFamily="34" charset="0"/>
              </a:rPr>
              <a:t>decay constant (h</a:t>
            </a:r>
            <a:r>
              <a:rPr lang="en-US" sz="1600" baseline="30000" dirty="0">
                <a:effectLst/>
                <a:latin typeface="Arial" panose="020B0604020202020204" pitchFamily="34" charset="0"/>
                <a:ea typeface="Arial" panose="020B0604020202020204" pitchFamily="34" charset="0"/>
              </a:rPr>
              <a:t>−1</a:t>
            </a:r>
            <a:r>
              <a:rPr lang="en-US" sz="1600" dirty="0">
                <a:effectLst/>
                <a:latin typeface="Arial" panose="020B0604020202020204" pitchFamily="34" charset="0"/>
                <a:ea typeface="Arial" panose="020B0604020202020204" pitchFamily="34" charset="0"/>
              </a:rPr>
              <a:t>)</a:t>
            </a:r>
          </a:p>
          <a:p>
            <a:pPr marL="457200" lvl="1" indent="0">
              <a:buNone/>
            </a:pPr>
            <a:endParaRPr lang="en-US" sz="1400" dirty="0">
              <a:effectLst/>
              <a:latin typeface="Arial" panose="020B0604020202020204" pitchFamily="34" charset="0"/>
              <a:ea typeface="Arial" panose="020B0604020202020204" pitchFamily="34" charset="0"/>
            </a:endParaRPr>
          </a:p>
          <a:p>
            <a:pPr lvl="1"/>
            <a:endParaRPr lang="en-US" sz="1400" dirty="0">
              <a:latin typeface="Arial" panose="020B0604020202020204" pitchFamily="34" charset="0"/>
            </a:endParaRPr>
          </a:p>
          <a:p>
            <a:pPr lvl="1"/>
            <a:endParaRPr lang="en-US" dirty="0"/>
          </a:p>
        </p:txBody>
      </p:sp>
      <p:sp>
        <p:nvSpPr>
          <p:cNvPr id="5" name="Footer Placeholder 4">
            <a:extLst>
              <a:ext uri="{FF2B5EF4-FFF2-40B4-BE49-F238E27FC236}">
                <a16:creationId xmlns:a16="http://schemas.microsoft.com/office/drawing/2014/main" id="{E06916A7-0A22-F1A6-7E59-2AC7C81A170D}"/>
              </a:ext>
            </a:extLst>
          </p:cNvPr>
          <p:cNvSpPr>
            <a:spLocks noGrp="1"/>
          </p:cNvSpPr>
          <p:nvPr>
            <p:ph type="ftr" sz="quarter" idx="11"/>
          </p:nvPr>
        </p:nvSpPr>
        <p:spPr>
          <a:xfrm>
            <a:off x="3124199" y="6173786"/>
            <a:ext cx="2699551"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pic>
        <p:nvPicPr>
          <p:cNvPr id="8" name="Picture 7">
            <a:extLst>
              <a:ext uri="{FF2B5EF4-FFF2-40B4-BE49-F238E27FC236}">
                <a16:creationId xmlns:a16="http://schemas.microsoft.com/office/drawing/2014/main" id="{04719031-2D7F-EF36-C176-ACFE523F6F33}"/>
              </a:ext>
            </a:extLst>
          </p:cNvPr>
          <p:cNvPicPr>
            <a:picLocks noChangeAspect="1"/>
          </p:cNvPicPr>
          <p:nvPr/>
        </p:nvPicPr>
        <p:blipFill>
          <a:blip r:embed="rId3"/>
          <a:stretch>
            <a:fillRect/>
          </a:stretch>
        </p:blipFill>
        <p:spPr>
          <a:xfrm>
            <a:off x="1390426" y="3007777"/>
            <a:ext cx="5990088" cy="898398"/>
          </a:xfrm>
          <a:prstGeom prst="rect">
            <a:avLst/>
          </a:prstGeom>
        </p:spPr>
      </p:pic>
      <p:sp>
        <p:nvSpPr>
          <p:cNvPr id="37" name="TextBox 36">
            <a:extLst>
              <a:ext uri="{FF2B5EF4-FFF2-40B4-BE49-F238E27FC236}">
                <a16:creationId xmlns:a16="http://schemas.microsoft.com/office/drawing/2014/main" id="{6F9B0612-2338-AF32-BE28-6FC6ECFC5E09}"/>
              </a:ext>
            </a:extLst>
          </p:cNvPr>
          <p:cNvSpPr txBox="1"/>
          <p:nvPr/>
        </p:nvSpPr>
        <p:spPr>
          <a:xfrm>
            <a:off x="6280219" y="3249227"/>
            <a:ext cx="1913870" cy="417251"/>
          </a:xfrm>
          <a:prstGeom prst="rect">
            <a:avLst/>
          </a:prstGeom>
          <a:solidFill>
            <a:schemeClr val="bg1"/>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7EFCAF7C-DBB3-3DD3-E175-FF1049BD1D3F}"/>
              </a:ext>
            </a:extLst>
          </p:cNvPr>
          <p:cNvSpPr txBox="1"/>
          <p:nvPr/>
        </p:nvSpPr>
        <p:spPr>
          <a:xfrm>
            <a:off x="4514295" y="3381376"/>
            <a:ext cx="221942" cy="417251"/>
          </a:xfrm>
          <a:prstGeom prst="rect">
            <a:avLst/>
          </a:prstGeom>
          <a:solidFill>
            <a:schemeClr val="bg1"/>
          </a:solidFill>
        </p:spPr>
        <p:txBody>
          <a:bodyPr wrap="square" rtlCol="0">
            <a:spAutoFit/>
          </a:bodyPr>
          <a:lstStyle/>
          <a:p>
            <a:endParaRPr lang="en-US" dirty="0"/>
          </a:p>
        </p:txBody>
      </p:sp>
      <p:sp>
        <p:nvSpPr>
          <p:cNvPr id="9" name="Date Placeholder 8">
            <a:extLst>
              <a:ext uri="{FF2B5EF4-FFF2-40B4-BE49-F238E27FC236}">
                <a16:creationId xmlns:a16="http://schemas.microsoft.com/office/drawing/2014/main" id="{591735B9-4AEE-1EB4-7C29-D3F98D064237}"/>
              </a:ext>
            </a:extLst>
          </p:cNvPr>
          <p:cNvSpPr>
            <a:spLocks noGrp="1"/>
          </p:cNvSpPr>
          <p:nvPr>
            <p:ph type="dt" sz="half" idx="10"/>
          </p:nvPr>
        </p:nvSpPr>
        <p:spPr/>
        <p:txBody>
          <a:bodyPr/>
          <a:lstStyle/>
          <a:p>
            <a:fld id="{94FEFDAC-3949-4B0A-ADE8-12A7A9DACA61}" type="datetime1">
              <a:rPr lang="en-US" smtClean="0"/>
              <a:t>9/9/2022</a:t>
            </a:fld>
            <a:endParaRPr lang="en-US"/>
          </a:p>
        </p:txBody>
      </p:sp>
      <p:sp>
        <p:nvSpPr>
          <p:cNvPr id="10" name="Slide Number Placeholder 9">
            <a:extLst>
              <a:ext uri="{FF2B5EF4-FFF2-40B4-BE49-F238E27FC236}">
                <a16:creationId xmlns:a16="http://schemas.microsoft.com/office/drawing/2014/main" id="{0D8F4DFC-D5DB-412A-533A-29C973614233}"/>
              </a:ext>
            </a:extLst>
          </p:cNvPr>
          <p:cNvSpPr>
            <a:spLocks noGrp="1"/>
          </p:cNvSpPr>
          <p:nvPr>
            <p:ph type="sldNum" sz="quarter" idx="12"/>
          </p:nvPr>
        </p:nvSpPr>
        <p:spPr/>
        <p:txBody>
          <a:bodyPr/>
          <a:lstStyle/>
          <a:p>
            <a:fld id="{B980B012-4B4C-0D4B-9961-39BAA1B684BE}" type="slidenum">
              <a:rPr lang="en-US" smtClean="0"/>
              <a:pPr/>
              <a:t>14</a:t>
            </a:fld>
            <a:endParaRPr lang="en-US"/>
          </a:p>
        </p:txBody>
      </p:sp>
    </p:spTree>
    <p:extLst>
      <p:ext uri="{BB962C8B-B14F-4D97-AF65-F5344CB8AC3E}">
        <p14:creationId xmlns:p14="http://schemas.microsoft.com/office/powerpoint/2010/main" val="3657720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00CE3-DD39-8FAA-3124-C76F20117AAA}"/>
              </a:ext>
            </a:extLst>
          </p:cNvPr>
          <p:cNvSpPr>
            <a:spLocks noGrp="1"/>
          </p:cNvSpPr>
          <p:nvPr>
            <p:ph type="title"/>
          </p:nvPr>
        </p:nvSpPr>
        <p:spPr/>
        <p:txBody>
          <a:bodyPr/>
          <a:lstStyle/>
          <a:p>
            <a:r>
              <a:rPr lang="en-US" sz="4400">
                <a:effectLst/>
                <a:latin typeface="Arial" panose="020B0604020202020204" pitchFamily="34" charset="0"/>
                <a:ea typeface="Arial" panose="020B0604020202020204" pitchFamily="34" charset="0"/>
              </a:rPr>
              <a:t>I</a:t>
            </a:r>
            <a:r>
              <a:rPr lang="en-US" sz="4400" baseline="-25000">
                <a:effectLst/>
                <a:latin typeface="Arial" panose="020B0604020202020204" pitchFamily="34" charset="0"/>
                <a:ea typeface="Arial" panose="020B0604020202020204" pitchFamily="34" charset="0"/>
              </a:rPr>
              <a:t>2 </a:t>
            </a:r>
            <a:r>
              <a:rPr lang="en-US"/>
              <a:t>Model/Experiment </a:t>
            </a:r>
            <a:endParaRPr lang="en-US" dirty="0"/>
          </a:p>
        </p:txBody>
      </p:sp>
      <p:sp>
        <p:nvSpPr>
          <p:cNvPr id="3" name="Content Placeholder 2">
            <a:extLst>
              <a:ext uri="{FF2B5EF4-FFF2-40B4-BE49-F238E27FC236}">
                <a16:creationId xmlns:a16="http://schemas.microsoft.com/office/drawing/2014/main" id="{ABB7C99E-C14D-860A-1171-96F22BD7C304}"/>
              </a:ext>
            </a:extLst>
          </p:cNvPr>
          <p:cNvSpPr>
            <a:spLocks noGrp="1"/>
          </p:cNvSpPr>
          <p:nvPr>
            <p:ph idx="1"/>
          </p:nvPr>
        </p:nvSpPr>
        <p:spPr>
          <a:xfrm>
            <a:off x="457200" y="1417638"/>
            <a:ext cx="8229600" cy="4708525"/>
          </a:xfrm>
        </p:spPr>
        <p:txBody>
          <a:bodyPr>
            <a:normAutofit/>
          </a:bodyPr>
          <a:lstStyle/>
          <a:p>
            <a:r>
              <a:rPr lang="en-US" sz="2400" dirty="0" err="1">
                <a:effectLst/>
                <a:latin typeface="Arial" panose="020B0604020202020204" pitchFamily="34" charset="0"/>
                <a:ea typeface="Arial" panose="020B0604020202020204" pitchFamily="34" charset="0"/>
                <a:cs typeface="EIGOFA+TimesNewRoman"/>
              </a:rPr>
              <a:t>Hirouchi</a:t>
            </a:r>
            <a:r>
              <a:rPr lang="en-US" sz="2400" dirty="0">
                <a:effectLst/>
                <a:latin typeface="Arial" panose="020B0604020202020204" pitchFamily="34" charset="0"/>
                <a:ea typeface="Arial" panose="020B0604020202020204" pitchFamily="34" charset="0"/>
                <a:cs typeface="EIGOFA+TimesNewRoman"/>
              </a:rPr>
              <a:t>, (2021)</a:t>
            </a:r>
            <a:r>
              <a:rPr lang="en-US" sz="2400" dirty="0">
                <a:effectLst/>
                <a:latin typeface="Arial" panose="020B0604020202020204" pitchFamily="34" charset="0"/>
                <a:ea typeface="Arial" panose="020B0604020202020204" pitchFamily="34" charset="0"/>
              </a:rPr>
              <a:t> supplied data for particles and I</a:t>
            </a:r>
            <a:r>
              <a:rPr lang="en-US" sz="2400" baseline="-25000" dirty="0">
                <a:effectLst/>
                <a:latin typeface="Arial" panose="020B0604020202020204" pitchFamily="34" charset="0"/>
                <a:ea typeface="Arial" panose="020B0604020202020204" pitchFamily="34" charset="0"/>
              </a:rPr>
              <a:t>2</a:t>
            </a:r>
            <a:endParaRPr lang="en-US" sz="2400" dirty="0">
              <a:effectLst/>
              <a:latin typeface="Arial" panose="020B0604020202020204" pitchFamily="34" charset="0"/>
              <a:ea typeface="Arial" panose="020B0604020202020204" pitchFamily="34" charset="0"/>
            </a:endParaRPr>
          </a:p>
          <a:p>
            <a:r>
              <a:rPr lang="en-US" sz="2400" dirty="0">
                <a:latin typeface="Arial" panose="020B0604020202020204" pitchFamily="34" charset="0"/>
                <a:ea typeface="Arial" panose="020B0604020202020204" pitchFamily="34" charset="0"/>
              </a:rPr>
              <a:t>I</a:t>
            </a:r>
            <a:r>
              <a:rPr lang="en-US" sz="2400" dirty="0">
                <a:effectLst/>
                <a:latin typeface="Arial" panose="020B0604020202020204" pitchFamily="34" charset="0"/>
                <a:ea typeface="Arial" panose="020B0604020202020204" pitchFamily="34" charset="0"/>
              </a:rPr>
              <a:t>ndoor deposition rate for a house room was </a:t>
            </a:r>
          </a:p>
          <a:p>
            <a:pPr lvl="1"/>
            <a:r>
              <a:rPr lang="en-US" sz="1800" dirty="0">
                <a:effectLst/>
                <a:latin typeface="Arial" panose="020B0604020202020204" pitchFamily="34" charset="0"/>
                <a:ea typeface="Arial" panose="020B0604020202020204" pitchFamily="34" charset="0"/>
              </a:rPr>
              <a:t>independent of air exchange rate</a:t>
            </a:r>
          </a:p>
          <a:p>
            <a:pPr lvl="1"/>
            <a:r>
              <a:rPr lang="en-US" sz="1800" dirty="0">
                <a:effectLst/>
                <a:latin typeface="Arial" panose="020B0604020202020204" pitchFamily="34" charset="0"/>
                <a:ea typeface="Arial" panose="020B0604020202020204" pitchFamily="34" charset="0"/>
              </a:rPr>
              <a:t>smaller than other researchers </a:t>
            </a:r>
          </a:p>
          <a:p>
            <a:pPr lvl="2"/>
            <a:r>
              <a:rPr lang="en-US" sz="1400" dirty="0">
                <a:effectLst/>
                <a:latin typeface="Arial" panose="020B0604020202020204" pitchFamily="34" charset="0"/>
                <a:ea typeface="Arial" panose="020B0604020202020204" pitchFamily="34" charset="0"/>
              </a:rPr>
              <a:t>level of furnishings</a:t>
            </a:r>
          </a:p>
          <a:p>
            <a:pPr lvl="2"/>
            <a:r>
              <a:rPr lang="en-US" sz="1400" dirty="0">
                <a:effectLst/>
                <a:latin typeface="Arial" panose="020B0604020202020204" pitchFamily="34" charset="0"/>
                <a:ea typeface="Arial" panose="020B0604020202020204" pitchFamily="34" charset="0"/>
              </a:rPr>
              <a:t>surface materials</a:t>
            </a:r>
          </a:p>
          <a:p>
            <a:r>
              <a:rPr lang="en-US" sz="2400" dirty="0">
                <a:latin typeface="Arial" panose="020B0604020202020204" pitchFamily="34" charset="0"/>
                <a:ea typeface="Arial" panose="020B0604020202020204" pitchFamily="34" charset="0"/>
              </a:rPr>
              <a:t>P</a:t>
            </a:r>
            <a:r>
              <a:rPr lang="en-US" sz="2400" dirty="0">
                <a:effectLst/>
                <a:latin typeface="Arial" panose="020B0604020202020204" pitchFamily="34" charset="0"/>
                <a:ea typeface="Arial" panose="020B0604020202020204" pitchFamily="34" charset="0"/>
              </a:rPr>
              <a:t>enetration factor</a:t>
            </a:r>
          </a:p>
          <a:p>
            <a:pPr lvl="1"/>
            <a:r>
              <a:rPr lang="en-US" sz="1800" dirty="0">
                <a:effectLst/>
                <a:latin typeface="Arial" panose="020B0604020202020204" pitchFamily="34" charset="0"/>
                <a:ea typeface="Arial" panose="020B0604020202020204" pitchFamily="34" charset="0"/>
              </a:rPr>
              <a:t>associated with the air exchange rate</a:t>
            </a:r>
          </a:p>
          <a:p>
            <a:pPr lvl="1"/>
            <a:r>
              <a:rPr lang="en-US" sz="1800" dirty="0">
                <a:effectLst/>
                <a:latin typeface="Arial" panose="020B0604020202020204" pitchFamily="34" charset="0"/>
                <a:ea typeface="Arial" panose="020B0604020202020204" pitchFamily="34" charset="0"/>
              </a:rPr>
              <a:t>consistent with those provided in literature</a:t>
            </a:r>
          </a:p>
          <a:p>
            <a:r>
              <a:rPr lang="en-US" sz="2400" dirty="0">
                <a:latin typeface="Arial" panose="020B0604020202020204" pitchFamily="34" charset="0"/>
                <a:ea typeface="Arial" panose="020B0604020202020204" pitchFamily="34" charset="0"/>
              </a:rPr>
              <a:t>E</a:t>
            </a:r>
            <a:r>
              <a:rPr lang="en-US" sz="2400" dirty="0">
                <a:effectLst/>
                <a:latin typeface="Arial" panose="020B0604020202020204" pitchFamily="34" charset="0"/>
                <a:ea typeface="Arial" panose="020B0604020202020204" pitchFamily="34" charset="0"/>
              </a:rPr>
              <a:t>ffectiveness of sheltering-in-place </a:t>
            </a:r>
          </a:p>
          <a:p>
            <a:pPr lvl="1"/>
            <a:r>
              <a:rPr lang="en-US" sz="1800" dirty="0">
                <a:effectLst/>
                <a:latin typeface="Arial" panose="020B0604020202020204" pitchFamily="34" charset="0"/>
                <a:ea typeface="Arial" panose="020B0604020202020204" pitchFamily="34" charset="0"/>
              </a:rPr>
              <a:t>higher when concentration of I</a:t>
            </a:r>
            <a:r>
              <a:rPr lang="en-US" sz="1800" baseline="-25000" dirty="0">
                <a:effectLst/>
                <a:latin typeface="Arial" panose="020B0604020202020204" pitchFamily="34" charset="0"/>
                <a:ea typeface="Arial" panose="020B0604020202020204" pitchFamily="34" charset="0"/>
              </a:rPr>
              <a:t>2</a:t>
            </a:r>
            <a:r>
              <a:rPr lang="en-US" sz="1800" dirty="0">
                <a:effectLst/>
                <a:latin typeface="Arial" panose="020B0604020202020204" pitchFamily="34" charset="0"/>
                <a:ea typeface="Arial" panose="020B0604020202020204" pitchFamily="34" charset="0"/>
              </a:rPr>
              <a:t> is higher</a:t>
            </a:r>
          </a:p>
          <a:p>
            <a:pPr lvl="1"/>
            <a:r>
              <a:rPr lang="en-US" sz="1800" dirty="0">
                <a:effectLst/>
                <a:latin typeface="Arial" panose="020B0604020202020204" pitchFamily="34" charset="0"/>
                <a:ea typeface="Arial" panose="020B0604020202020204" pitchFamily="34" charset="0"/>
              </a:rPr>
              <a:t>deposition rate of I</a:t>
            </a:r>
            <a:r>
              <a:rPr lang="en-US" sz="1800" baseline="-25000" dirty="0">
                <a:effectLst/>
                <a:latin typeface="Arial" panose="020B0604020202020204" pitchFamily="34" charset="0"/>
                <a:ea typeface="Arial" panose="020B0604020202020204" pitchFamily="34" charset="0"/>
              </a:rPr>
              <a:t>2</a:t>
            </a:r>
            <a:r>
              <a:rPr lang="en-US" sz="1800" dirty="0">
                <a:effectLst/>
                <a:latin typeface="Arial" panose="020B0604020202020204" pitchFamily="34" charset="0"/>
                <a:ea typeface="Arial" panose="020B0604020202020204" pitchFamily="34" charset="0"/>
              </a:rPr>
              <a:t> is larger vs. particles (0.3–1 </a:t>
            </a:r>
            <a:r>
              <a:rPr lang="en-US" sz="1800" dirty="0" err="1">
                <a:effectLst/>
                <a:latin typeface="Arial" panose="020B0604020202020204" pitchFamily="34" charset="0"/>
                <a:ea typeface="Arial" panose="020B0604020202020204" pitchFamily="34" charset="0"/>
              </a:rPr>
              <a:t>μm</a:t>
            </a:r>
            <a:r>
              <a:rPr lang="en-US" sz="1800" dirty="0">
                <a:effectLst/>
                <a:latin typeface="Arial" panose="020B0604020202020204" pitchFamily="34" charset="0"/>
                <a:ea typeface="Arial" panose="020B0604020202020204" pitchFamily="34" charset="0"/>
              </a:rPr>
              <a:t>)</a:t>
            </a:r>
          </a:p>
          <a:p>
            <a:pPr lvl="1"/>
            <a:r>
              <a:rPr lang="en-US" sz="1800" dirty="0">
                <a:effectLst/>
                <a:latin typeface="Arial" panose="020B0604020202020204" pitchFamily="34" charset="0"/>
                <a:ea typeface="Arial" panose="020B0604020202020204" pitchFamily="34" charset="0"/>
              </a:rPr>
              <a:t>penetration factor of I</a:t>
            </a:r>
            <a:r>
              <a:rPr lang="en-US" sz="1800" baseline="-25000" dirty="0">
                <a:effectLst/>
                <a:latin typeface="Arial" panose="020B0604020202020204" pitchFamily="34" charset="0"/>
                <a:ea typeface="Arial" panose="020B0604020202020204" pitchFamily="34" charset="0"/>
              </a:rPr>
              <a:t>2</a:t>
            </a:r>
            <a:r>
              <a:rPr lang="en-US" sz="1800" dirty="0">
                <a:effectLst/>
                <a:latin typeface="Arial" panose="020B0604020202020204" pitchFamily="34" charset="0"/>
                <a:ea typeface="Arial" panose="020B0604020202020204" pitchFamily="34" charset="0"/>
              </a:rPr>
              <a:t> is smaller than particles </a:t>
            </a:r>
            <a:r>
              <a:rPr lang="el-GR" sz="1800" dirty="0">
                <a:effectLst/>
                <a:latin typeface="Arial" panose="020B0604020202020204" pitchFamily="34" charset="0"/>
                <a:ea typeface="Arial" panose="020B0604020202020204" pitchFamily="34" charset="0"/>
              </a:rPr>
              <a:t>(0.3–1 μ</a:t>
            </a:r>
            <a:r>
              <a:rPr lang="en-US" sz="1800" dirty="0">
                <a:effectLst/>
                <a:latin typeface="Arial" panose="020B0604020202020204" pitchFamily="34" charset="0"/>
                <a:ea typeface="Arial" panose="020B0604020202020204" pitchFamily="34" charset="0"/>
              </a:rPr>
              <a:t>m)</a:t>
            </a:r>
            <a:endParaRPr lang="en-US" sz="1800" dirty="0"/>
          </a:p>
        </p:txBody>
      </p:sp>
      <p:sp>
        <p:nvSpPr>
          <p:cNvPr id="5" name="Footer Placeholder 4">
            <a:extLst>
              <a:ext uri="{FF2B5EF4-FFF2-40B4-BE49-F238E27FC236}">
                <a16:creationId xmlns:a16="http://schemas.microsoft.com/office/drawing/2014/main" id="{276BE90B-FF75-F6CD-4E2F-668CCFB25242}"/>
              </a:ext>
            </a:extLst>
          </p:cNvPr>
          <p:cNvSpPr>
            <a:spLocks noGrp="1"/>
          </p:cNvSpPr>
          <p:nvPr>
            <p:ph type="ftr" sz="quarter" idx="11"/>
          </p:nvPr>
        </p:nvSpPr>
        <p:spPr>
          <a:xfrm>
            <a:off x="3124199" y="6173786"/>
            <a:ext cx="2646285"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Date Placeholder 6">
            <a:extLst>
              <a:ext uri="{FF2B5EF4-FFF2-40B4-BE49-F238E27FC236}">
                <a16:creationId xmlns:a16="http://schemas.microsoft.com/office/drawing/2014/main" id="{F6AE3835-E523-9E93-24E6-34FE7E993557}"/>
              </a:ext>
            </a:extLst>
          </p:cNvPr>
          <p:cNvSpPr>
            <a:spLocks noGrp="1"/>
          </p:cNvSpPr>
          <p:nvPr>
            <p:ph type="dt" sz="half" idx="10"/>
          </p:nvPr>
        </p:nvSpPr>
        <p:spPr/>
        <p:txBody>
          <a:bodyPr/>
          <a:lstStyle/>
          <a:p>
            <a:fld id="{CCA6BAED-BA00-4648-99EF-D7CB13CBF861}" type="datetime1">
              <a:rPr lang="en-US" smtClean="0"/>
              <a:t>9/9/2022</a:t>
            </a:fld>
            <a:endParaRPr lang="en-US"/>
          </a:p>
        </p:txBody>
      </p:sp>
      <p:sp>
        <p:nvSpPr>
          <p:cNvPr id="8" name="Slide Number Placeholder 7">
            <a:extLst>
              <a:ext uri="{FF2B5EF4-FFF2-40B4-BE49-F238E27FC236}">
                <a16:creationId xmlns:a16="http://schemas.microsoft.com/office/drawing/2014/main" id="{9E9BAF7E-DCA2-9D52-D7B6-D169671A9BCE}"/>
              </a:ext>
            </a:extLst>
          </p:cNvPr>
          <p:cNvSpPr>
            <a:spLocks noGrp="1"/>
          </p:cNvSpPr>
          <p:nvPr>
            <p:ph type="sldNum" sz="quarter" idx="12"/>
          </p:nvPr>
        </p:nvSpPr>
        <p:spPr/>
        <p:txBody>
          <a:bodyPr/>
          <a:lstStyle/>
          <a:p>
            <a:fld id="{B980B012-4B4C-0D4B-9961-39BAA1B684BE}" type="slidenum">
              <a:rPr lang="en-US" smtClean="0"/>
              <a:pPr/>
              <a:t>15</a:t>
            </a:fld>
            <a:endParaRPr lang="en-US"/>
          </a:p>
        </p:txBody>
      </p:sp>
    </p:spTree>
    <p:extLst>
      <p:ext uri="{BB962C8B-B14F-4D97-AF65-F5344CB8AC3E}">
        <p14:creationId xmlns:p14="http://schemas.microsoft.com/office/powerpoint/2010/main" val="2131290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1">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3ADBD3-CE86-219C-680C-BCB3CDCCFD2B}"/>
              </a:ext>
            </a:extLst>
          </p:cNvPr>
          <p:cNvSpPr>
            <a:spLocks noGrp="1"/>
          </p:cNvSpPr>
          <p:nvPr>
            <p:ph type="title"/>
          </p:nvPr>
        </p:nvSpPr>
        <p:spPr>
          <a:xfrm>
            <a:off x="852297" y="244840"/>
            <a:ext cx="3992787" cy="1642970"/>
          </a:xfrm>
        </p:spPr>
        <p:txBody>
          <a:bodyPr anchor="b">
            <a:normAutofit/>
          </a:bodyPr>
          <a:lstStyle/>
          <a:p>
            <a:pPr>
              <a:lnSpc>
                <a:spcPct val="90000"/>
              </a:lnSpc>
            </a:pPr>
            <a:r>
              <a:rPr lang="en-US" sz="3500" dirty="0"/>
              <a:t>Indoor particle penetration/ deposition</a:t>
            </a:r>
          </a:p>
        </p:txBody>
      </p:sp>
      <p:sp>
        <p:nvSpPr>
          <p:cNvPr id="5" name="Footer Placeholder 4">
            <a:extLst>
              <a:ext uri="{FF2B5EF4-FFF2-40B4-BE49-F238E27FC236}">
                <a16:creationId xmlns:a16="http://schemas.microsoft.com/office/drawing/2014/main" id="{190463D4-86B4-09A2-ADCB-ACDDAC448F67}"/>
              </a:ext>
            </a:extLst>
          </p:cNvPr>
          <p:cNvSpPr>
            <a:spLocks noGrp="1"/>
          </p:cNvSpPr>
          <p:nvPr>
            <p:ph type="ftr" sz="quarter" idx="11"/>
          </p:nvPr>
        </p:nvSpPr>
        <p:spPr>
          <a:xfrm rot="5400000">
            <a:off x="-1371600" y="1983972"/>
            <a:ext cx="3086100" cy="365125"/>
          </a:xfrm>
        </p:spPr>
        <p:txBody>
          <a:bodyPr>
            <a:normAutofit/>
          </a:bodyPr>
          <a:lstStyle/>
          <a:p>
            <a:pPr algn="l" defTabSz="914400">
              <a:spcAft>
                <a:spcPts val="600"/>
              </a:spcAft>
            </a:pPr>
            <a:r>
              <a:rPr lang="en-US" sz="1000">
                <a:solidFill>
                  <a:schemeClr val="tx1">
                    <a:lumMod val="50000"/>
                    <a:lumOff val="50000"/>
                  </a:schemeClr>
                </a:solidFill>
                <a:latin typeface="Arial" panose="020B0604020202020204" pitchFamily="34" charset="0"/>
                <a:ea typeface="Arial" panose="020B0604020202020204" pitchFamily="34" charset="0"/>
              </a:rPr>
              <a:t>Pilot: Application of HVAC while SIP</a:t>
            </a:r>
            <a:endParaRPr lang="en-US" sz="1000" kern="1200">
              <a:solidFill>
                <a:schemeClr val="tx1">
                  <a:lumMod val="50000"/>
                  <a:lumOff val="50000"/>
                </a:schemeClr>
              </a:solidFill>
              <a:latin typeface="+mn-lt"/>
              <a:ea typeface="+mn-ea"/>
              <a:cs typeface="+mn-cs"/>
            </a:endParaRPr>
          </a:p>
        </p:txBody>
      </p:sp>
      <p:sp>
        <p:nvSpPr>
          <p:cNvPr id="3" name="Content Placeholder 2">
            <a:extLst>
              <a:ext uri="{FF2B5EF4-FFF2-40B4-BE49-F238E27FC236}">
                <a16:creationId xmlns:a16="http://schemas.microsoft.com/office/drawing/2014/main" id="{041DCC73-E7BE-A398-0C9B-9F1F4EFE5055}"/>
              </a:ext>
            </a:extLst>
          </p:cNvPr>
          <p:cNvSpPr>
            <a:spLocks noGrp="1"/>
          </p:cNvSpPr>
          <p:nvPr>
            <p:ph idx="1"/>
          </p:nvPr>
        </p:nvSpPr>
        <p:spPr>
          <a:xfrm>
            <a:off x="488271" y="2263806"/>
            <a:ext cx="4818703" cy="4195572"/>
          </a:xfrm>
        </p:spPr>
        <p:txBody>
          <a:bodyPr anchor="t">
            <a:noAutofit/>
          </a:bodyPr>
          <a:lstStyle/>
          <a:p>
            <a:pPr>
              <a:lnSpc>
                <a:spcPct val="90000"/>
              </a:lnSpc>
            </a:pPr>
            <a:r>
              <a:rPr lang="en-US" sz="2000" dirty="0">
                <a:latin typeface="Arial" panose="020B0604020202020204" pitchFamily="34" charset="0"/>
                <a:ea typeface="Arial" panose="020B0604020202020204" pitchFamily="34" charset="0"/>
              </a:rPr>
              <a:t>P</a:t>
            </a:r>
            <a:r>
              <a:rPr lang="en-US" sz="2000" dirty="0">
                <a:effectLst/>
                <a:latin typeface="Arial" panose="020B0604020202020204" pitchFamily="34" charset="0"/>
                <a:ea typeface="Arial" panose="020B0604020202020204" pitchFamily="34" charset="0"/>
              </a:rPr>
              <a:t>ollutants enter a building through </a:t>
            </a:r>
          </a:p>
          <a:p>
            <a:pPr lvl="1">
              <a:lnSpc>
                <a:spcPct val="90000"/>
              </a:lnSpc>
            </a:pPr>
            <a:r>
              <a:rPr lang="en-US" sz="1800" dirty="0">
                <a:effectLst/>
                <a:latin typeface="Arial" panose="020B0604020202020204" pitchFamily="34" charset="0"/>
                <a:ea typeface="Arial" panose="020B0604020202020204" pitchFamily="34" charset="0"/>
              </a:rPr>
              <a:t>Infiltration</a:t>
            </a:r>
          </a:p>
          <a:p>
            <a:pPr lvl="1">
              <a:lnSpc>
                <a:spcPct val="90000"/>
              </a:lnSpc>
            </a:pPr>
            <a:r>
              <a:rPr lang="en-US" sz="1800" dirty="0">
                <a:latin typeface="Arial" panose="020B0604020202020204" pitchFamily="34" charset="0"/>
                <a:ea typeface="Arial" panose="020B0604020202020204" pitchFamily="34" charset="0"/>
              </a:rPr>
              <a:t>N</a:t>
            </a:r>
            <a:r>
              <a:rPr lang="en-US" sz="1800" dirty="0">
                <a:effectLst/>
                <a:latin typeface="Arial" panose="020B0604020202020204" pitchFamily="34" charset="0"/>
                <a:ea typeface="Arial" panose="020B0604020202020204" pitchFamily="34" charset="0"/>
              </a:rPr>
              <a:t>atural ventilation</a:t>
            </a:r>
          </a:p>
          <a:p>
            <a:pPr lvl="1">
              <a:lnSpc>
                <a:spcPct val="90000"/>
              </a:lnSpc>
            </a:pPr>
            <a:r>
              <a:rPr lang="en-US" sz="1800" dirty="0">
                <a:effectLst/>
                <a:latin typeface="Arial" panose="020B0604020202020204" pitchFamily="34" charset="0"/>
                <a:ea typeface="Arial" panose="020B0604020202020204" pitchFamily="34" charset="0"/>
              </a:rPr>
              <a:t>HVAC systems</a:t>
            </a:r>
          </a:p>
          <a:p>
            <a:pPr>
              <a:lnSpc>
                <a:spcPct val="90000"/>
              </a:lnSpc>
            </a:pPr>
            <a:r>
              <a:rPr lang="en-US" sz="2000" dirty="0">
                <a:effectLst/>
                <a:latin typeface="Arial" panose="020B0604020202020204" pitchFamily="34" charset="0"/>
                <a:ea typeface="Arial" panose="020B0604020202020204" pitchFamily="34" charset="0"/>
              </a:rPr>
              <a:t>Thatcher T. L., (2003) </a:t>
            </a:r>
          </a:p>
          <a:p>
            <a:pPr>
              <a:lnSpc>
                <a:spcPct val="90000"/>
              </a:lnSpc>
            </a:pPr>
            <a:r>
              <a:rPr lang="en-US" sz="2000" dirty="0">
                <a:latin typeface="Arial" panose="020B0604020202020204" pitchFamily="34" charset="0"/>
                <a:ea typeface="Arial" panose="020B0604020202020204" pitchFamily="34" charset="0"/>
              </a:rPr>
              <a:t>P</a:t>
            </a:r>
            <a:r>
              <a:rPr lang="en-US" sz="2000" dirty="0">
                <a:effectLst/>
                <a:latin typeface="Arial" panose="020B0604020202020204" pitchFamily="34" charset="0"/>
                <a:ea typeface="Arial" panose="020B0604020202020204" pitchFamily="34" charset="0"/>
              </a:rPr>
              <a:t>erformed particle measurements in two houses</a:t>
            </a:r>
          </a:p>
          <a:p>
            <a:pPr>
              <a:lnSpc>
                <a:spcPct val="90000"/>
              </a:lnSpc>
            </a:pPr>
            <a:r>
              <a:rPr lang="en-US" sz="2000" dirty="0">
                <a:latin typeface="Arial" panose="020B0604020202020204" pitchFamily="34" charset="0"/>
                <a:ea typeface="Arial" panose="020B0604020202020204" pitchFamily="34" charset="0"/>
              </a:rPr>
              <a:t>D</a:t>
            </a:r>
            <a:r>
              <a:rPr lang="en-US" sz="2000" dirty="0">
                <a:effectLst/>
                <a:latin typeface="Arial" panose="020B0604020202020204" pitchFamily="34" charset="0"/>
                <a:ea typeface="Arial" panose="020B0604020202020204" pitchFamily="34" charset="0"/>
              </a:rPr>
              <a:t>etermined correlation of particle </a:t>
            </a:r>
          </a:p>
          <a:p>
            <a:pPr lvl="1">
              <a:lnSpc>
                <a:spcPct val="90000"/>
              </a:lnSpc>
            </a:pPr>
            <a:r>
              <a:rPr lang="en-US" sz="1800" dirty="0">
                <a:effectLst/>
                <a:latin typeface="Arial" panose="020B0604020202020204" pitchFamily="34" charset="0"/>
                <a:ea typeface="Arial" panose="020B0604020202020204" pitchFamily="34" charset="0"/>
              </a:rPr>
              <a:t>Penetration</a:t>
            </a:r>
          </a:p>
          <a:p>
            <a:pPr lvl="1">
              <a:lnSpc>
                <a:spcPct val="90000"/>
              </a:lnSpc>
            </a:pPr>
            <a:r>
              <a:rPr lang="en-US" sz="1800" dirty="0">
                <a:latin typeface="Arial" panose="020B0604020202020204" pitchFamily="34" charset="0"/>
                <a:ea typeface="Arial" panose="020B0604020202020204" pitchFamily="34" charset="0"/>
              </a:rPr>
              <a:t>D</a:t>
            </a:r>
            <a:r>
              <a:rPr lang="en-US" sz="1800" dirty="0">
                <a:effectLst/>
                <a:latin typeface="Arial" panose="020B0604020202020204" pitchFamily="34" charset="0"/>
                <a:ea typeface="Arial" panose="020B0604020202020204" pitchFamily="34" charset="0"/>
              </a:rPr>
              <a:t>eposition</a:t>
            </a:r>
          </a:p>
          <a:p>
            <a:pPr>
              <a:lnSpc>
                <a:spcPct val="90000"/>
              </a:lnSpc>
            </a:pPr>
            <a:r>
              <a:rPr lang="en-US" sz="2000" dirty="0">
                <a:effectLst/>
                <a:latin typeface="Arial" panose="020B0604020202020204" pitchFamily="34" charset="0"/>
                <a:ea typeface="Arial" panose="020B0604020202020204" pitchFamily="34" charset="0"/>
              </a:rPr>
              <a:t>Measured particle loss rate</a:t>
            </a:r>
          </a:p>
          <a:p>
            <a:pPr>
              <a:lnSpc>
                <a:spcPct val="90000"/>
              </a:lnSpc>
            </a:pPr>
            <a:r>
              <a:rPr lang="en-US" sz="2000" dirty="0">
                <a:effectLst/>
                <a:latin typeface="Arial" panose="020B0604020202020204" pitchFamily="34" charset="0"/>
                <a:ea typeface="Arial" panose="020B0604020202020204" pitchFamily="34" charset="0"/>
              </a:rPr>
              <a:t>Estimated particle reduction using ventilation with HEPA-filtered air</a:t>
            </a:r>
          </a:p>
          <a:p>
            <a:pPr>
              <a:lnSpc>
                <a:spcPct val="90000"/>
              </a:lnSpc>
            </a:pPr>
            <a:r>
              <a:rPr lang="en-US" sz="2000" dirty="0">
                <a:effectLst/>
                <a:latin typeface="Arial" panose="020B0604020202020204" pitchFamily="34" charset="0"/>
                <a:ea typeface="Arial" panose="020B0604020202020204" pitchFamily="34" charset="0"/>
              </a:rPr>
              <a:t>Measured particle concentration</a:t>
            </a:r>
            <a:endParaRPr lang="en-US" sz="2000" dirty="0"/>
          </a:p>
        </p:txBody>
      </p:sp>
      <p:sp>
        <p:nvSpPr>
          <p:cNvPr id="22" name="Rectangle 13">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5">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17">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7BA9E596-2313-AEFD-4FD1-C65BFE7B80F0}"/>
              </a:ext>
            </a:extLst>
          </p:cNvPr>
          <p:cNvPicPr>
            <a:picLocks noChangeAspect="1"/>
          </p:cNvPicPr>
          <p:nvPr/>
        </p:nvPicPr>
        <p:blipFill>
          <a:blip r:embed="rId3"/>
          <a:stretch>
            <a:fillRect/>
          </a:stretch>
        </p:blipFill>
        <p:spPr>
          <a:xfrm>
            <a:off x="5306975" y="2490740"/>
            <a:ext cx="3127897" cy="1908412"/>
          </a:xfrm>
          <a:prstGeom prst="rect">
            <a:avLst/>
          </a:prstGeom>
        </p:spPr>
      </p:pic>
      <p:sp>
        <p:nvSpPr>
          <p:cNvPr id="8" name="Date Placeholder 7">
            <a:extLst>
              <a:ext uri="{FF2B5EF4-FFF2-40B4-BE49-F238E27FC236}">
                <a16:creationId xmlns:a16="http://schemas.microsoft.com/office/drawing/2014/main" id="{6E2CDFC3-2D60-07B9-40ED-1CFA69CE2B20}"/>
              </a:ext>
            </a:extLst>
          </p:cNvPr>
          <p:cNvSpPr>
            <a:spLocks noGrp="1"/>
          </p:cNvSpPr>
          <p:nvPr>
            <p:ph type="dt" sz="half" idx="10"/>
          </p:nvPr>
        </p:nvSpPr>
        <p:spPr/>
        <p:txBody>
          <a:bodyPr/>
          <a:lstStyle/>
          <a:p>
            <a:fld id="{63737BF6-5F61-4BFF-93E6-64CB4C1E9D08}" type="datetime1">
              <a:rPr lang="en-US" smtClean="0"/>
              <a:t>9/9/2022</a:t>
            </a:fld>
            <a:endParaRPr lang="en-US"/>
          </a:p>
        </p:txBody>
      </p:sp>
      <p:sp>
        <p:nvSpPr>
          <p:cNvPr id="9" name="Slide Number Placeholder 8">
            <a:extLst>
              <a:ext uri="{FF2B5EF4-FFF2-40B4-BE49-F238E27FC236}">
                <a16:creationId xmlns:a16="http://schemas.microsoft.com/office/drawing/2014/main" id="{BC14801A-50DD-7340-D81E-D84E4B774866}"/>
              </a:ext>
            </a:extLst>
          </p:cNvPr>
          <p:cNvSpPr>
            <a:spLocks noGrp="1"/>
          </p:cNvSpPr>
          <p:nvPr>
            <p:ph type="sldNum" sz="quarter" idx="12"/>
          </p:nvPr>
        </p:nvSpPr>
        <p:spPr/>
        <p:txBody>
          <a:bodyPr/>
          <a:lstStyle/>
          <a:p>
            <a:fld id="{B980B012-4B4C-0D4B-9961-39BAA1B684BE}" type="slidenum">
              <a:rPr lang="en-US" smtClean="0"/>
              <a:pPr/>
              <a:t>16</a:t>
            </a:fld>
            <a:endParaRPr lang="en-US"/>
          </a:p>
        </p:txBody>
      </p:sp>
    </p:spTree>
    <p:extLst>
      <p:ext uri="{BB962C8B-B14F-4D97-AF65-F5344CB8AC3E}">
        <p14:creationId xmlns:p14="http://schemas.microsoft.com/office/powerpoint/2010/main" val="2720098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A3B06-8969-9B4D-79E5-623D5F860251}"/>
              </a:ext>
            </a:extLst>
          </p:cNvPr>
          <p:cNvSpPr>
            <a:spLocks noGrp="1"/>
          </p:cNvSpPr>
          <p:nvPr>
            <p:ph type="title"/>
          </p:nvPr>
        </p:nvSpPr>
        <p:spPr/>
        <p:txBody>
          <a:bodyPr/>
          <a:lstStyle/>
          <a:p>
            <a:r>
              <a:rPr lang="en-US" sz="4400" dirty="0">
                <a:effectLst/>
                <a:latin typeface="Arial" panose="020B0604020202020204" pitchFamily="34" charset="0"/>
                <a:ea typeface="Arial" panose="020B0604020202020204" pitchFamily="34" charset="0"/>
              </a:rPr>
              <a:t>Thatcher (2003) Model</a:t>
            </a:r>
            <a:endParaRPr lang="en-US" dirty="0"/>
          </a:p>
        </p:txBody>
      </p:sp>
      <p:sp>
        <p:nvSpPr>
          <p:cNvPr id="3" name="Content Placeholder 2">
            <a:extLst>
              <a:ext uri="{FF2B5EF4-FFF2-40B4-BE49-F238E27FC236}">
                <a16:creationId xmlns:a16="http://schemas.microsoft.com/office/drawing/2014/main" id="{57C0F63B-5EED-27B0-55AB-7D493AD72BD0}"/>
              </a:ext>
            </a:extLst>
          </p:cNvPr>
          <p:cNvSpPr>
            <a:spLocks noGrp="1"/>
          </p:cNvSpPr>
          <p:nvPr>
            <p:ph idx="1"/>
          </p:nvPr>
        </p:nvSpPr>
        <p:spPr>
          <a:xfrm>
            <a:off x="457199" y="1600200"/>
            <a:ext cx="8544757" cy="4525963"/>
          </a:xfrm>
        </p:spPr>
        <p:txBody>
          <a:bodyPr>
            <a:normAutofit fontScale="85000" lnSpcReduction="20000"/>
          </a:bodyPr>
          <a:lstStyle/>
          <a:p>
            <a:pPr marL="400050" lvl="1">
              <a:spcBef>
                <a:spcPts val="0"/>
              </a:spcBef>
            </a:pPr>
            <a:endParaRPr lang="en-US" sz="1400" dirty="0">
              <a:effectLst/>
              <a:latin typeface="Arial" panose="020B0604020202020204" pitchFamily="34" charset="0"/>
              <a:ea typeface="Arial" panose="020B0604020202020204" pitchFamily="34" charset="0"/>
            </a:endParaRPr>
          </a:p>
          <a:p>
            <a:pPr marL="400050" lvl="1">
              <a:spcBef>
                <a:spcPts val="0"/>
              </a:spcBef>
            </a:pPr>
            <a:endParaRPr lang="en-US" sz="1400" dirty="0">
              <a:latin typeface="Arial" panose="020B0604020202020204" pitchFamily="34" charset="0"/>
              <a:ea typeface="Arial" panose="020B0604020202020204" pitchFamily="34" charset="0"/>
            </a:endParaRPr>
          </a:p>
          <a:p>
            <a:pPr marL="400050" lvl="1">
              <a:spcBef>
                <a:spcPts val="0"/>
              </a:spcBef>
            </a:pPr>
            <a:endParaRPr lang="en-US" sz="1400" dirty="0">
              <a:effectLst/>
              <a:latin typeface="Arial" panose="020B0604020202020204" pitchFamily="34" charset="0"/>
              <a:ea typeface="Arial" panose="020B0604020202020204" pitchFamily="34" charset="0"/>
            </a:endParaRPr>
          </a:p>
          <a:p>
            <a:pPr marL="0">
              <a:spcBef>
                <a:spcPts val="0"/>
              </a:spcBef>
            </a:pPr>
            <a:r>
              <a:rPr lang="en-US" sz="2200" dirty="0">
                <a:latin typeface="Arial" panose="020B0604020202020204" pitchFamily="34" charset="0"/>
                <a:ea typeface="Arial" panose="020B0604020202020204" pitchFamily="34" charset="0"/>
              </a:rPr>
              <a:t>SS</a:t>
            </a:r>
            <a:r>
              <a:rPr lang="en-US" sz="2200" dirty="0">
                <a:effectLst/>
                <a:latin typeface="Arial" panose="020B0604020202020204" pitchFamily="34" charset="0"/>
                <a:ea typeface="Arial" panose="020B0604020202020204" pitchFamily="34" charset="0"/>
              </a:rPr>
              <a:t> conditions</a:t>
            </a:r>
          </a:p>
          <a:p>
            <a:pPr marL="0">
              <a:spcBef>
                <a:spcPts val="0"/>
              </a:spcBef>
            </a:pPr>
            <a:endParaRPr lang="en-US" sz="2200" dirty="0">
              <a:effectLst/>
              <a:latin typeface="Arial" panose="020B0604020202020204" pitchFamily="34" charset="0"/>
              <a:ea typeface="Arial" panose="020B0604020202020204" pitchFamily="34" charset="0"/>
            </a:endParaRPr>
          </a:p>
          <a:p>
            <a:pPr marL="400050" lvl="1">
              <a:spcBef>
                <a:spcPts val="0"/>
              </a:spcBef>
            </a:pPr>
            <a:r>
              <a:rPr lang="en-US" sz="1800" dirty="0">
                <a:effectLst/>
                <a:latin typeface="Arial" panose="020B0604020202020204" pitchFamily="34" charset="0"/>
                <a:ea typeface="Arial" panose="020B0604020202020204" pitchFamily="34" charset="0"/>
              </a:rPr>
              <a:t>constant outdoor concentration</a:t>
            </a:r>
          </a:p>
          <a:p>
            <a:pPr marL="400050" lvl="1">
              <a:spcBef>
                <a:spcPts val="0"/>
              </a:spcBef>
            </a:pPr>
            <a:r>
              <a:rPr lang="en-US" sz="1800" dirty="0">
                <a:effectLst/>
                <a:latin typeface="Arial" panose="020B0604020202020204" pitchFamily="34" charset="0"/>
                <a:ea typeface="Arial" panose="020B0604020202020204" pitchFamily="34" charset="0"/>
              </a:rPr>
              <a:t>steady infiltration rate</a:t>
            </a:r>
          </a:p>
          <a:p>
            <a:pPr marL="400050" lvl="1">
              <a:spcBef>
                <a:spcPts val="0"/>
              </a:spcBef>
            </a:pPr>
            <a:endParaRPr lang="en-US" sz="1800" dirty="0">
              <a:effectLst/>
              <a:latin typeface="Arial" panose="020B0604020202020204" pitchFamily="34" charset="0"/>
              <a:ea typeface="Arial" panose="020B0604020202020204" pitchFamily="34" charset="0"/>
            </a:endParaRPr>
          </a:p>
          <a:p>
            <a:pPr marL="0">
              <a:spcBef>
                <a:spcPts val="0"/>
              </a:spcBef>
            </a:pPr>
            <a:r>
              <a:rPr lang="en-US" sz="2200" dirty="0">
                <a:latin typeface="Arial" panose="020B0604020202020204" pitchFamily="34" charset="0"/>
                <a:ea typeface="Arial" panose="020B0604020202020204" pitchFamily="34" charset="0"/>
              </a:rPr>
              <a:t>Reality</a:t>
            </a:r>
          </a:p>
          <a:p>
            <a:pPr marL="0">
              <a:spcBef>
                <a:spcPts val="0"/>
              </a:spcBef>
            </a:pPr>
            <a:endParaRPr lang="en-US" sz="2200" dirty="0">
              <a:effectLst/>
              <a:latin typeface="Arial" panose="020B0604020202020204" pitchFamily="34" charset="0"/>
              <a:ea typeface="Arial" panose="020B0604020202020204" pitchFamily="34" charset="0"/>
            </a:endParaRPr>
          </a:p>
          <a:p>
            <a:pPr marL="400050" lvl="1">
              <a:spcBef>
                <a:spcPts val="0"/>
              </a:spcBef>
            </a:pPr>
            <a:r>
              <a:rPr lang="en-US" sz="1800" dirty="0">
                <a:effectLst/>
                <a:latin typeface="Arial" panose="020B0604020202020204" pitchFamily="34" charset="0"/>
                <a:ea typeface="Arial" panose="020B0604020202020204" pitchFamily="34" charset="0"/>
              </a:rPr>
              <a:t>time difference in C</a:t>
            </a:r>
            <a:r>
              <a:rPr lang="en-US" sz="1800" baseline="-25000" dirty="0">
                <a:effectLst/>
                <a:latin typeface="Arial" panose="020B0604020202020204" pitchFamily="34" charset="0"/>
                <a:ea typeface="Arial" panose="020B0604020202020204" pitchFamily="34" charset="0"/>
              </a:rPr>
              <a:t>o</a:t>
            </a:r>
            <a:r>
              <a:rPr lang="en-US" sz="1800" dirty="0">
                <a:effectLst/>
                <a:latin typeface="Arial" panose="020B0604020202020204" pitchFamily="34" charset="0"/>
                <a:ea typeface="Arial" panose="020B0604020202020204" pitchFamily="34" charset="0"/>
              </a:rPr>
              <a:t> and </a:t>
            </a:r>
            <a:r>
              <a:rPr lang="en-US" sz="1800" dirty="0" err="1">
                <a:effectLst/>
                <a:latin typeface="Arial" panose="020B0604020202020204" pitchFamily="34" charset="0"/>
                <a:ea typeface="Arial" panose="020B0604020202020204" pitchFamily="34" charset="0"/>
              </a:rPr>
              <a:t>λ</a:t>
            </a:r>
            <a:r>
              <a:rPr lang="en-US" sz="1800" baseline="-25000" dirty="0" err="1">
                <a:effectLst/>
                <a:latin typeface="Arial" panose="020B0604020202020204" pitchFamily="34" charset="0"/>
                <a:ea typeface="Arial" panose="020B0604020202020204" pitchFamily="34" charset="0"/>
              </a:rPr>
              <a:t>v</a:t>
            </a:r>
            <a:endParaRPr lang="en-US" sz="1800" dirty="0">
              <a:effectLst/>
              <a:latin typeface="Arial" panose="020B0604020202020204" pitchFamily="34" charset="0"/>
              <a:ea typeface="Arial" panose="020B0604020202020204" pitchFamily="34" charset="0"/>
            </a:endParaRPr>
          </a:p>
          <a:p>
            <a:pPr marL="400050" lvl="1">
              <a:spcBef>
                <a:spcPts val="0"/>
              </a:spcBef>
            </a:pPr>
            <a:r>
              <a:rPr lang="en-US" sz="1800" dirty="0">
                <a:effectLst/>
                <a:latin typeface="Arial" panose="020B0604020202020204" pitchFamily="34" charset="0"/>
                <a:ea typeface="Arial" panose="020B0604020202020204" pitchFamily="34" charset="0"/>
              </a:rPr>
              <a:t>steady-state solution incorrect</a:t>
            </a:r>
            <a:endParaRPr lang="en-US" sz="1400" dirty="0">
              <a:latin typeface="Arial" panose="020B0604020202020204" pitchFamily="34" charset="0"/>
              <a:ea typeface="Arial" panose="020B0604020202020204" pitchFamily="34" charset="0"/>
            </a:endParaRPr>
          </a:p>
          <a:p>
            <a:pPr marL="400050" lvl="1">
              <a:spcBef>
                <a:spcPts val="0"/>
              </a:spcBef>
            </a:pPr>
            <a:endParaRPr lang="en-US" sz="1400" dirty="0">
              <a:effectLst/>
              <a:latin typeface="Arial" panose="020B0604020202020204" pitchFamily="34" charset="0"/>
              <a:ea typeface="Arial" panose="020B0604020202020204" pitchFamily="34" charset="0"/>
            </a:endParaRPr>
          </a:p>
          <a:p>
            <a:pPr marL="114300" lvl="1" indent="0">
              <a:spcBef>
                <a:spcPts val="0"/>
              </a:spcBef>
              <a:buNone/>
            </a:pPr>
            <a:endParaRPr lang="en-US" sz="1400" dirty="0">
              <a:latin typeface="Arial" panose="020B0604020202020204" pitchFamily="34" charset="0"/>
              <a:ea typeface="Arial" panose="020B0604020202020204" pitchFamily="34" charset="0"/>
            </a:endParaRPr>
          </a:p>
          <a:p>
            <a:pPr marL="400050" lvl="1">
              <a:spcBef>
                <a:spcPts val="0"/>
              </a:spcBef>
            </a:pPr>
            <a:r>
              <a:rPr lang="en-US" sz="1300" dirty="0">
                <a:effectLst/>
                <a:latin typeface="Arial" panose="020B0604020202020204" pitchFamily="34" charset="0"/>
                <a:ea typeface="Arial" panose="020B0604020202020204" pitchFamily="34" charset="0"/>
              </a:rPr>
              <a:t>C</a:t>
            </a:r>
            <a:r>
              <a:rPr lang="en-US" sz="1300" baseline="-25000" dirty="0">
                <a:effectLst/>
                <a:latin typeface="Arial" panose="020B0604020202020204" pitchFamily="34" charset="0"/>
                <a:ea typeface="Arial" panose="020B0604020202020204" pitchFamily="34" charset="0"/>
              </a:rPr>
              <a:t>I</a:t>
            </a:r>
            <a:r>
              <a:rPr lang="en-US" sz="1300" dirty="0">
                <a:effectLst/>
                <a:latin typeface="Arial" panose="020B0604020202020204" pitchFamily="34" charset="0"/>
                <a:ea typeface="Arial" panose="020B0604020202020204" pitchFamily="34" charset="0"/>
              </a:rPr>
              <a:t> indoor particle concentration at time t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t  time (h)</a:t>
            </a:r>
          </a:p>
          <a:p>
            <a:pPr marL="400050" lvl="1">
              <a:spcBef>
                <a:spcPts val="0"/>
              </a:spcBef>
            </a:pPr>
            <a:r>
              <a:rPr lang="en-US" sz="1300" dirty="0">
                <a:effectLst/>
                <a:latin typeface="Arial" panose="020B0604020202020204" pitchFamily="34" charset="0"/>
                <a:ea typeface="Arial" panose="020B0604020202020204" pitchFamily="34" charset="0"/>
              </a:rPr>
              <a:t>C</a:t>
            </a:r>
            <a:r>
              <a:rPr lang="en-US" sz="1300" baseline="-25000" dirty="0">
                <a:effectLst/>
                <a:latin typeface="Arial" panose="020B0604020202020204" pitchFamily="34" charset="0"/>
                <a:ea typeface="Arial" panose="020B0604020202020204" pitchFamily="34" charset="0"/>
              </a:rPr>
              <a:t>o</a:t>
            </a:r>
            <a:r>
              <a:rPr lang="en-US" sz="1300" dirty="0">
                <a:effectLst/>
                <a:latin typeface="Arial" panose="020B0604020202020204" pitchFamily="34" charset="0"/>
                <a:ea typeface="Arial" panose="020B0604020202020204" pitchFamily="34" charset="0"/>
              </a:rPr>
              <a:t> outdoor particle concentration at time t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P penetration factor</a:t>
            </a:r>
          </a:p>
          <a:p>
            <a:pPr marL="400050" lvl="1">
              <a:spcBef>
                <a:spcPts val="0"/>
              </a:spcBef>
            </a:pPr>
            <a:r>
              <a:rPr lang="en-US" sz="1300" dirty="0" err="1">
                <a:effectLst/>
                <a:latin typeface="Arial" panose="020B0604020202020204" pitchFamily="34" charset="0"/>
                <a:ea typeface="Arial" panose="020B0604020202020204" pitchFamily="34" charset="0"/>
              </a:rPr>
              <a:t>λ</a:t>
            </a:r>
            <a:r>
              <a:rPr lang="en-US" sz="1300" baseline="-25000" dirty="0" err="1">
                <a:effectLst/>
                <a:latin typeface="Arial" panose="020B0604020202020204" pitchFamily="34" charset="0"/>
                <a:ea typeface="Arial" panose="020B0604020202020204" pitchFamily="34" charset="0"/>
              </a:rPr>
              <a:t>v</a:t>
            </a:r>
            <a:r>
              <a:rPr lang="en-US" sz="1300" dirty="0">
                <a:effectLst/>
                <a:latin typeface="Arial" panose="020B0604020202020204" pitchFamily="34" charset="0"/>
                <a:ea typeface="Arial" panose="020B0604020202020204" pitchFamily="34" charset="0"/>
              </a:rPr>
              <a:t> air exchange rate(h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β deposition loss rate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G formation of particles indoors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S particle generation through gas-particle conversion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F particle formation from chemical reaction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K particle size change through coagulation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a:t>
            </a:r>
          </a:p>
          <a:p>
            <a:pPr marL="400050" lvl="1">
              <a:spcBef>
                <a:spcPts val="0"/>
              </a:spcBef>
            </a:pPr>
            <a:r>
              <a:rPr lang="en-US" sz="1300" dirty="0">
                <a:effectLst/>
                <a:latin typeface="Arial" panose="020B0604020202020204" pitchFamily="34" charset="0"/>
                <a:ea typeface="Arial" panose="020B0604020202020204" pitchFamily="34" charset="0"/>
              </a:rPr>
              <a:t>H particle size change from hygroscopic growth (# cm</a:t>
            </a:r>
            <a:r>
              <a:rPr lang="en-US" sz="1300" baseline="30000" dirty="0">
                <a:effectLst/>
                <a:latin typeface="Arial" panose="020B0604020202020204" pitchFamily="34" charset="0"/>
                <a:ea typeface="Arial" panose="020B0604020202020204" pitchFamily="34" charset="0"/>
              </a:rPr>
              <a:t>-3</a:t>
            </a:r>
            <a:r>
              <a:rPr lang="en-US" sz="1300" dirty="0">
                <a:effectLst/>
                <a:latin typeface="Arial" panose="020B0604020202020204" pitchFamily="34" charset="0"/>
                <a:ea typeface="Arial" panose="020B0604020202020204" pitchFamily="34" charset="0"/>
              </a:rPr>
              <a:t> h</a:t>
            </a:r>
            <a:r>
              <a:rPr lang="en-US" sz="1300" baseline="30000" dirty="0">
                <a:effectLst/>
                <a:latin typeface="Arial" panose="020B0604020202020204" pitchFamily="34" charset="0"/>
                <a:ea typeface="Arial" panose="020B0604020202020204" pitchFamily="34" charset="0"/>
              </a:rPr>
              <a:t>-1</a:t>
            </a:r>
            <a:r>
              <a:rPr lang="en-US" sz="1300" dirty="0">
                <a:effectLst/>
                <a:latin typeface="Arial" panose="020B0604020202020204" pitchFamily="34" charset="0"/>
                <a:ea typeface="Arial" panose="020B0604020202020204" pitchFamily="34" charset="0"/>
              </a:rPr>
              <a:t>). </a:t>
            </a:r>
          </a:p>
          <a:p>
            <a:pPr marL="400050" lvl="1">
              <a:spcBef>
                <a:spcPts val="0"/>
              </a:spcBef>
            </a:pPr>
            <a:r>
              <a:rPr lang="en-US" sz="1300" dirty="0">
                <a:effectLst/>
                <a:latin typeface="Arial" panose="020B0604020202020204" pitchFamily="34" charset="0"/>
                <a:ea typeface="Arial" panose="020B0604020202020204" pitchFamily="34" charset="0"/>
              </a:rPr>
              <a:t>Thatcher T. L., (2003) K, H, or F have no effect on indoor particle concentrations</a:t>
            </a:r>
          </a:p>
          <a:p>
            <a:endParaRPr lang="en-US" dirty="0"/>
          </a:p>
        </p:txBody>
      </p:sp>
      <p:sp>
        <p:nvSpPr>
          <p:cNvPr id="5" name="Footer Placeholder 4">
            <a:extLst>
              <a:ext uri="{FF2B5EF4-FFF2-40B4-BE49-F238E27FC236}">
                <a16:creationId xmlns:a16="http://schemas.microsoft.com/office/drawing/2014/main" id="{D7CFC80F-C002-FEBA-2358-4B9DCBCD4BD6}"/>
              </a:ext>
            </a:extLst>
          </p:cNvPr>
          <p:cNvSpPr>
            <a:spLocks noGrp="1"/>
          </p:cNvSpPr>
          <p:nvPr>
            <p:ph type="ftr" sz="quarter" idx="11"/>
          </p:nvPr>
        </p:nvSpPr>
        <p:spPr>
          <a:xfrm>
            <a:off x="3124199" y="6173786"/>
            <a:ext cx="2646285"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pic>
        <p:nvPicPr>
          <p:cNvPr id="7" name="Picture 6">
            <a:extLst>
              <a:ext uri="{FF2B5EF4-FFF2-40B4-BE49-F238E27FC236}">
                <a16:creationId xmlns:a16="http://schemas.microsoft.com/office/drawing/2014/main" id="{7F586771-A51F-241A-868D-9F3ED1B444FA}"/>
              </a:ext>
            </a:extLst>
          </p:cNvPr>
          <p:cNvPicPr>
            <a:picLocks noChangeAspect="1"/>
          </p:cNvPicPr>
          <p:nvPr/>
        </p:nvPicPr>
        <p:blipFill>
          <a:blip r:embed="rId3"/>
          <a:stretch>
            <a:fillRect/>
          </a:stretch>
        </p:blipFill>
        <p:spPr>
          <a:xfrm>
            <a:off x="1393375" y="1265341"/>
            <a:ext cx="6083300" cy="807720"/>
          </a:xfrm>
          <a:prstGeom prst="rect">
            <a:avLst/>
          </a:prstGeom>
        </p:spPr>
      </p:pic>
      <p:pic>
        <p:nvPicPr>
          <p:cNvPr id="8" name="Picture 7">
            <a:extLst>
              <a:ext uri="{FF2B5EF4-FFF2-40B4-BE49-F238E27FC236}">
                <a16:creationId xmlns:a16="http://schemas.microsoft.com/office/drawing/2014/main" id="{335EF44F-7F07-F2E0-A713-8401D6088972}"/>
              </a:ext>
            </a:extLst>
          </p:cNvPr>
          <p:cNvPicPr>
            <a:picLocks noChangeAspect="1"/>
          </p:cNvPicPr>
          <p:nvPr/>
        </p:nvPicPr>
        <p:blipFill>
          <a:blip r:embed="rId4"/>
          <a:stretch>
            <a:fillRect/>
          </a:stretch>
        </p:blipFill>
        <p:spPr>
          <a:xfrm>
            <a:off x="4418048" y="2370338"/>
            <a:ext cx="4473885" cy="2689934"/>
          </a:xfrm>
          <a:prstGeom prst="rect">
            <a:avLst/>
          </a:prstGeom>
        </p:spPr>
      </p:pic>
      <p:sp>
        <p:nvSpPr>
          <p:cNvPr id="10" name="TextBox 9">
            <a:extLst>
              <a:ext uri="{FF2B5EF4-FFF2-40B4-BE49-F238E27FC236}">
                <a16:creationId xmlns:a16="http://schemas.microsoft.com/office/drawing/2014/main" id="{0A84DF6F-81D3-7EB6-9552-6FE45DC43B3C}"/>
              </a:ext>
            </a:extLst>
          </p:cNvPr>
          <p:cNvSpPr txBox="1"/>
          <p:nvPr/>
        </p:nvSpPr>
        <p:spPr>
          <a:xfrm>
            <a:off x="5504155" y="2547891"/>
            <a:ext cx="97655" cy="369332"/>
          </a:xfrm>
          <a:prstGeom prst="rect">
            <a:avLst/>
          </a:prstGeom>
          <a:solidFill>
            <a:schemeClr val="bg1"/>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C9ED23B4-413F-CB26-16E7-80CF8DE1FAF1}"/>
              </a:ext>
            </a:extLst>
          </p:cNvPr>
          <p:cNvSpPr txBox="1"/>
          <p:nvPr/>
        </p:nvSpPr>
        <p:spPr>
          <a:xfrm>
            <a:off x="6280219" y="2370338"/>
            <a:ext cx="342523" cy="369332"/>
          </a:xfrm>
          <a:prstGeom prst="rect">
            <a:avLst/>
          </a:prstGeom>
          <a:solidFill>
            <a:schemeClr val="bg1"/>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84D21B99-44A8-90FF-0A23-79113FC475E1}"/>
              </a:ext>
            </a:extLst>
          </p:cNvPr>
          <p:cNvSpPr txBox="1"/>
          <p:nvPr/>
        </p:nvSpPr>
        <p:spPr>
          <a:xfrm>
            <a:off x="5504154" y="2500733"/>
            <a:ext cx="97655" cy="369332"/>
          </a:xfrm>
          <a:prstGeom prst="rect">
            <a:avLst/>
          </a:prstGeom>
          <a:solidFill>
            <a:schemeClr val="bg1"/>
          </a:solidFill>
        </p:spPr>
        <p:txBody>
          <a:bodyPr wrap="square" rtlCol="0">
            <a:spAutoFit/>
          </a:bodyPr>
          <a:lstStyle/>
          <a:p>
            <a:endParaRPr lang="en-US" dirty="0"/>
          </a:p>
        </p:txBody>
      </p:sp>
      <p:sp>
        <p:nvSpPr>
          <p:cNvPr id="13" name="TextBox 12">
            <a:extLst>
              <a:ext uri="{FF2B5EF4-FFF2-40B4-BE49-F238E27FC236}">
                <a16:creationId xmlns:a16="http://schemas.microsoft.com/office/drawing/2014/main" id="{BAAC15C6-4E19-5988-010B-5EF8F65AD2F0}"/>
              </a:ext>
            </a:extLst>
          </p:cNvPr>
          <p:cNvSpPr txBox="1"/>
          <p:nvPr/>
        </p:nvSpPr>
        <p:spPr>
          <a:xfrm>
            <a:off x="6134471" y="1526959"/>
            <a:ext cx="1246044" cy="369332"/>
          </a:xfrm>
          <a:prstGeom prst="rect">
            <a:avLst/>
          </a:prstGeom>
          <a:solidFill>
            <a:schemeClr val="bg1"/>
          </a:solidFill>
        </p:spPr>
        <p:txBody>
          <a:bodyPr wrap="square" rtlCol="0">
            <a:spAutoFit/>
          </a:bodyPr>
          <a:lstStyle/>
          <a:p>
            <a:endParaRPr lang="en-US" dirty="0"/>
          </a:p>
        </p:txBody>
      </p:sp>
      <p:sp>
        <p:nvSpPr>
          <p:cNvPr id="9" name="Date Placeholder 8">
            <a:extLst>
              <a:ext uri="{FF2B5EF4-FFF2-40B4-BE49-F238E27FC236}">
                <a16:creationId xmlns:a16="http://schemas.microsoft.com/office/drawing/2014/main" id="{4425B8C5-3A90-FAB4-9D47-275E5B5ADD60}"/>
              </a:ext>
            </a:extLst>
          </p:cNvPr>
          <p:cNvSpPr>
            <a:spLocks noGrp="1"/>
          </p:cNvSpPr>
          <p:nvPr>
            <p:ph type="dt" sz="half" idx="10"/>
          </p:nvPr>
        </p:nvSpPr>
        <p:spPr/>
        <p:txBody>
          <a:bodyPr/>
          <a:lstStyle/>
          <a:p>
            <a:fld id="{F3D8C126-1787-42ED-8CED-E2CA94D2166F}" type="datetime1">
              <a:rPr lang="en-US" smtClean="0"/>
              <a:t>9/9/2022</a:t>
            </a:fld>
            <a:endParaRPr lang="en-US"/>
          </a:p>
        </p:txBody>
      </p:sp>
      <p:sp>
        <p:nvSpPr>
          <p:cNvPr id="14" name="Slide Number Placeholder 13">
            <a:extLst>
              <a:ext uri="{FF2B5EF4-FFF2-40B4-BE49-F238E27FC236}">
                <a16:creationId xmlns:a16="http://schemas.microsoft.com/office/drawing/2014/main" id="{FA082AB0-4FC6-C9D5-F24B-FA31CE52F6C8}"/>
              </a:ext>
            </a:extLst>
          </p:cNvPr>
          <p:cNvSpPr>
            <a:spLocks noGrp="1"/>
          </p:cNvSpPr>
          <p:nvPr>
            <p:ph type="sldNum" sz="quarter" idx="12"/>
          </p:nvPr>
        </p:nvSpPr>
        <p:spPr/>
        <p:txBody>
          <a:bodyPr/>
          <a:lstStyle/>
          <a:p>
            <a:fld id="{B980B012-4B4C-0D4B-9961-39BAA1B684BE}" type="slidenum">
              <a:rPr lang="en-US" smtClean="0"/>
              <a:pPr/>
              <a:t>17</a:t>
            </a:fld>
            <a:endParaRPr lang="en-US"/>
          </a:p>
        </p:txBody>
      </p:sp>
    </p:spTree>
    <p:extLst>
      <p:ext uri="{BB962C8B-B14F-4D97-AF65-F5344CB8AC3E}">
        <p14:creationId xmlns:p14="http://schemas.microsoft.com/office/powerpoint/2010/main" val="979597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30061-FE37-EF36-EE07-20D56E6EA820}"/>
              </a:ext>
            </a:extLst>
          </p:cNvPr>
          <p:cNvSpPr>
            <a:spLocks noGrp="1"/>
          </p:cNvSpPr>
          <p:nvPr>
            <p:ph type="title"/>
          </p:nvPr>
        </p:nvSpPr>
        <p:spPr/>
        <p:txBody>
          <a:bodyPr/>
          <a:lstStyle/>
          <a:p>
            <a:r>
              <a:rPr lang="en-US" sz="4400">
                <a:effectLst/>
                <a:latin typeface="Arial" panose="020B0604020202020204" pitchFamily="34" charset="0"/>
                <a:ea typeface="Arial" panose="020B0604020202020204" pitchFamily="34" charset="0"/>
              </a:rPr>
              <a:t>Thatcher (2003) Results</a:t>
            </a:r>
            <a:endParaRPr lang="en-US" dirty="0"/>
          </a:p>
        </p:txBody>
      </p:sp>
      <p:sp>
        <p:nvSpPr>
          <p:cNvPr id="3" name="Content Placeholder 2">
            <a:extLst>
              <a:ext uri="{FF2B5EF4-FFF2-40B4-BE49-F238E27FC236}">
                <a16:creationId xmlns:a16="http://schemas.microsoft.com/office/drawing/2014/main" id="{E917FE55-9A05-363A-6A36-990575882574}"/>
              </a:ext>
            </a:extLst>
          </p:cNvPr>
          <p:cNvSpPr>
            <a:spLocks noGrp="1"/>
          </p:cNvSpPr>
          <p:nvPr>
            <p:ph idx="1"/>
          </p:nvPr>
        </p:nvSpPr>
        <p:spPr>
          <a:xfrm>
            <a:off x="457199" y="1287262"/>
            <a:ext cx="8455981" cy="4838901"/>
          </a:xfrm>
        </p:spPr>
        <p:txBody>
          <a:bodyPr/>
          <a:lstStyle/>
          <a:p>
            <a:r>
              <a:rPr lang="en-US" sz="1800" dirty="0">
                <a:effectLst/>
                <a:latin typeface="Arial" panose="020B0604020202020204" pitchFamily="34" charset="0"/>
                <a:ea typeface="Arial" panose="020B0604020202020204" pitchFamily="34" charset="0"/>
              </a:rPr>
              <a:t>Thatcher (2003) experiments data and model fit are illustrated</a:t>
            </a:r>
          </a:p>
          <a:p>
            <a:pPr lvl="1"/>
            <a:r>
              <a:rPr lang="en-US" sz="1400" dirty="0">
                <a:latin typeface="Arial" panose="020B0604020202020204" pitchFamily="34" charset="0"/>
                <a:ea typeface="Arial" panose="020B0604020202020204" pitchFamily="34" charset="0"/>
              </a:rPr>
              <a:t>m</a:t>
            </a:r>
            <a:r>
              <a:rPr lang="en-US" sz="1400" dirty="0">
                <a:effectLst/>
                <a:latin typeface="Arial" panose="020B0604020202020204" pitchFamily="34" charset="0"/>
                <a:ea typeface="Arial" panose="020B0604020202020204" pitchFamily="34" charset="0"/>
              </a:rPr>
              <a:t>easured/modeled indoor particle concentrations</a:t>
            </a:r>
          </a:p>
          <a:p>
            <a:pPr lvl="1"/>
            <a:r>
              <a:rPr lang="en-US" sz="1400" dirty="0">
                <a:effectLst/>
                <a:latin typeface="Arial" panose="020B0604020202020204" pitchFamily="34" charset="0"/>
                <a:ea typeface="Arial" panose="020B0604020202020204" pitchFamily="34" charset="0"/>
              </a:rPr>
              <a:t>several optical particle diameter ranges</a:t>
            </a:r>
          </a:p>
          <a:p>
            <a:pPr lvl="1"/>
            <a:r>
              <a:rPr lang="en-US" sz="1400" dirty="0">
                <a:effectLst/>
                <a:latin typeface="Arial" panose="020B0604020202020204" pitchFamily="34" charset="0"/>
                <a:ea typeface="Arial" panose="020B0604020202020204" pitchFamily="34" charset="0"/>
              </a:rPr>
              <a:t>downward sloping deposition stage</a:t>
            </a:r>
          </a:p>
          <a:p>
            <a:pPr lvl="1"/>
            <a:r>
              <a:rPr lang="en-US" sz="1400" dirty="0">
                <a:effectLst/>
                <a:latin typeface="Arial" panose="020B0604020202020204" pitchFamily="34" charset="0"/>
                <a:ea typeface="Arial" panose="020B0604020202020204" pitchFamily="34" charset="0"/>
              </a:rPr>
              <a:t>upward sloping rebound stage</a:t>
            </a:r>
          </a:p>
          <a:p>
            <a:r>
              <a:rPr lang="en-US" sz="1800" dirty="0">
                <a:effectLst/>
                <a:latin typeface="Arial" panose="020B0604020202020204" pitchFamily="34" charset="0"/>
                <a:ea typeface="Arial" panose="020B0604020202020204" pitchFamily="34" charset="0"/>
              </a:rPr>
              <a:t>Deposition/penetration losses </a:t>
            </a:r>
          </a:p>
          <a:p>
            <a:pPr lvl="1"/>
            <a:r>
              <a:rPr lang="en-US" sz="1400" dirty="0">
                <a:effectLst/>
                <a:latin typeface="Arial" panose="020B0604020202020204" pitchFamily="34" charset="0"/>
                <a:ea typeface="Arial" panose="020B0604020202020204" pitchFamily="34" charset="0"/>
              </a:rPr>
              <a:t>significant factors</a:t>
            </a:r>
          </a:p>
          <a:p>
            <a:pPr lvl="1"/>
            <a:r>
              <a:rPr lang="en-US" sz="1400" dirty="0">
                <a:latin typeface="Arial" panose="020B0604020202020204" pitchFamily="34" charset="0"/>
                <a:ea typeface="Arial" panose="020B0604020202020204" pitchFamily="34" charset="0"/>
              </a:rPr>
              <a:t>i</a:t>
            </a:r>
            <a:r>
              <a:rPr lang="en-US" sz="1400" dirty="0">
                <a:effectLst/>
                <a:latin typeface="Arial" panose="020B0604020202020204" pitchFamily="34" charset="0"/>
                <a:ea typeface="Arial" panose="020B0604020202020204" pitchFamily="34" charset="0"/>
              </a:rPr>
              <a:t>mpact indoor particle concentrations</a:t>
            </a:r>
          </a:p>
          <a:p>
            <a:pPr lvl="1"/>
            <a:r>
              <a:rPr lang="en-US" sz="1400" dirty="0">
                <a:latin typeface="Arial" panose="020B0604020202020204" pitchFamily="34" charset="0"/>
                <a:ea typeface="Arial" panose="020B0604020202020204" pitchFamily="34" charset="0"/>
              </a:rPr>
              <a:t>impact e</a:t>
            </a:r>
            <a:r>
              <a:rPr lang="en-US" sz="1400" dirty="0">
                <a:effectLst/>
                <a:latin typeface="Arial" panose="020B0604020202020204" pitchFamily="34" charset="0"/>
                <a:ea typeface="Arial" panose="020B0604020202020204" pitchFamily="34" charset="0"/>
              </a:rPr>
              <a:t>xposures</a:t>
            </a:r>
          </a:p>
          <a:p>
            <a:pPr lvl="1"/>
            <a:r>
              <a:rPr lang="en-US" sz="1400" dirty="0">
                <a:effectLst/>
                <a:latin typeface="Arial" panose="020B0604020202020204" pitchFamily="34" charset="0"/>
                <a:ea typeface="Arial" panose="020B0604020202020204" pitchFamily="34" charset="0"/>
              </a:rPr>
              <a:t>activate at the same time</a:t>
            </a:r>
            <a:endParaRPr lang="en-US" sz="1800" dirty="0">
              <a:effectLst/>
              <a:latin typeface="Arial" panose="020B0604020202020204" pitchFamily="34" charset="0"/>
              <a:ea typeface="Arial" panose="020B0604020202020204" pitchFamily="34" charset="0"/>
            </a:endParaRPr>
          </a:p>
          <a:p>
            <a:r>
              <a:rPr lang="en-US" sz="1800" dirty="0">
                <a:effectLst/>
                <a:latin typeface="Arial" panose="020B0604020202020204" pitchFamily="34" charset="0"/>
                <a:ea typeface="Arial" panose="020B0604020202020204" pitchFamily="34" charset="0"/>
              </a:rPr>
              <a:t>Thatcher (2003) developed</a:t>
            </a:r>
          </a:p>
          <a:p>
            <a:pPr lvl="1"/>
            <a:r>
              <a:rPr lang="en-US" sz="1400" dirty="0">
                <a:effectLst/>
                <a:latin typeface="Arial" panose="020B0604020202020204" pitchFamily="34" charset="0"/>
                <a:ea typeface="Arial" panose="020B0604020202020204" pitchFamily="34" charset="0"/>
              </a:rPr>
              <a:t> method for calculating </a:t>
            </a:r>
          </a:p>
          <a:p>
            <a:pPr lvl="2"/>
            <a:r>
              <a:rPr lang="en-US" sz="1000" dirty="0">
                <a:effectLst/>
                <a:latin typeface="Arial" panose="020B0604020202020204" pitchFamily="34" charset="0"/>
                <a:ea typeface="Arial" panose="020B0604020202020204" pitchFamily="34" charset="0"/>
              </a:rPr>
              <a:t>size-resolved penetration factors</a:t>
            </a:r>
          </a:p>
          <a:p>
            <a:pPr lvl="2"/>
            <a:r>
              <a:rPr lang="en-US" sz="1000" dirty="0">
                <a:effectLst/>
                <a:latin typeface="Arial" panose="020B0604020202020204" pitchFamily="34" charset="0"/>
                <a:ea typeface="Arial" panose="020B0604020202020204" pitchFamily="34" charset="0"/>
              </a:rPr>
              <a:t>deposition loss rates in full-scale homes</a:t>
            </a:r>
            <a:endParaRPr lang="en-US" dirty="0"/>
          </a:p>
        </p:txBody>
      </p:sp>
      <p:sp>
        <p:nvSpPr>
          <p:cNvPr id="5" name="Footer Placeholder 4">
            <a:extLst>
              <a:ext uri="{FF2B5EF4-FFF2-40B4-BE49-F238E27FC236}">
                <a16:creationId xmlns:a16="http://schemas.microsoft.com/office/drawing/2014/main" id="{021E94BC-C05E-28D8-A3BE-5583E26D788F}"/>
              </a:ext>
            </a:extLst>
          </p:cNvPr>
          <p:cNvSpPr>
            <a:spLocks noGrp="1"/>
          </p:cNvSpPr>
          <p:nvPr>
            <p:ph type="ftr" sz="quarter" idx="11"/>
          </p:nvPr>
        </p:nvSpPr>
        <p:spPr>
          <a:xfrm>
            <a:off x="3124200" y="6173786"/>
            <a:ext cx="2637408"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pic>
        <p:nvPicPr>
          <p:cNvPr id="8" name="Picture 7">
            <a:extLst>
              <a:ext uri="{FF2B5EF4-FFF2-40B4-BE49-F238E27FC236}">
                <a16:creationId xmlns:a16="http://schemas.microsoft.com/office/drawing/2014/main" id="{CE7078F9-1393-FEDB-8B33-9600180603D9}"/>
              </a:ext>
            </a:extLst>
          </p:cNvPr>
          <p:cNvPicPr>
            <a:picLocks noChangeAspect="1"/>
          </p:cNvPicPr>
          <p:nvPr/>
        </p:nvPicPr>
        <p:blipFill>
          <a:blip r:embed="rId2"/>
          <a:stretch>
            <a:fillRect/>
          </a:stretch>
        </p:blipFill>
        <p:spPr>
          <a:xfrm>
            <a:off x="4299849" y="2530135"/>
            <a:ext cx="4743955" cy="2823099"/>
          </a:xfrm>
          <a:prstGeom prst="rect">
            <a:avLst/>
          </a:prstGeom>
        </p:spPr>
      </p:pic>
      <p:sp>
        <p:nvSpPr>
          <p:cNvPr id="7" name="Date Placeholder 6">
            <a:extLst>
              <a:ext uri="{FF2B5EF4-FFF2-40B4-BE49-F238E27FC236}">
                <a16:creationId xmlns:a16="http://schemas.microsoft.com/office/drawing/2014/main" id="{AB562802-E546-AD22-0420-99876DA2DB48}"/>
              </a:ext>
            </a:extLst>
          </p:cNvPr>
          <p:cNvSpPr>
            <a:spLocks noGrp="1"/>
          </p:cNvSpPr>
          <p:nvPr>
            <p:ph type="dt" sz="half" idx="10"/>
          </p:nvPr>
        </p:nvSpPr>
        <p:spPr/>
        <p:txBody>
          <a:bodyPr/>
          <a:lstStyle/>
          <a:p>
            <a:fld id="{C43100E1-2D2E-4614-9612-66726EB2E98B}" type="datetime1">
              <a:rPr lang="en-US" smtClean="0"/>
              <a:t>9/9/2022</a:t>
            </a:fld>
            <a:endParaRPr lang="en-US"/>
          </a:p>
        </p:txBody>
      </p:sp>
      <p:sp>
        <p:nvSpPr>
          <p:cNvPr id="9" name="Slide Number Placeholder 8">
            <a:extLst>
              <a:ext uri="{FF2B5EF4-FFF2-40B4-BE49-F238E27FC236}">
                <a16:creationId xmlns:a16="http://schemas.microsoft.com/office/drawing/2014/main" id="{107A7095-1240-AAF1-3CFC-5E79D4E82934}"/>
              </a:ext>
            </a:extLst>
          </p:cNvPr>
          <p:cNvSpPr>
            <a:spLocks noGrp="1"/>
          </p:cNvSpPr>
          <p:nvPr>
            <p:ph type="sldNum" sz="quarter" idx="12"/>
          </p:nvPr>
        </p:nvSpPr>
        <p:spPr/>
        <p:txBody>
          <a:bodyPr/>
          <a:lstStyle/>
          <a:p>
            <a:fld id="{B980B012-4B4C-0D4B-9961-39BAA1B684BE}" type="slidenum">
              <a:rPr lang="en-US" smtClean="0"/>
              <a:pPr/>
              <a:t>18</a:t>
            </a:fld>
            <a:endParaRPr lang="en-US"/>
          </a:p>
        </p:txBody>
      </p:sp>
    </p:spTree>
    <p:extLst>
      <p:ext uri="{BB962C8B-B14F-4D97-AF65-F5344CB8AC3E}">
        <p14:creationId xmlns:p14="http://schemas.microsoft.com/office/powerpoint/2010/main" val="10732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3301B-D199-46BF-9635-A9E9368D7170}"/>
              </a:ext>
            </a:extLst>
          </p:cNvPr>
          <p:cNvSpPr>
            <a:spLocks noGrp="1"/>
          </p:cNvSpPr>
          <p:nvPr>
            <p:ph type="title"/>
          </p:nvPr>
        </p:nvSpPr>
        <p:spPr>
          <a:xfrm>
            <a:off x="558964" y="504027"/>
            <a:ext cx="7426170" cy="1030379"/>
          </a:xfrm>
        </p:spPr>
        <p:txBody>
          <a:bodyPr>
            <a:normAutofit/>
          </a:bodyPr>
          <a:lstStyle/>
          <a:p>
            <a:r>
              <a:rPr lang="en-US" sz="2800" dirty="0">
                <a:latin typeface="Arial" panose="020B0604020202020204" pitchFamily="34" charset="0"/>
              </a:rPr>
              <a:t>Next Steps:</a:t>
            </a:r>
            <a:br>
              <a:rPr lang="en-US" sz="2800" dirty="0">
                <a:latin typeface="Arial" panose="020B0604020202020204" pitchFamily="34" charset="0"/>
              </a:rPr>
            </a:br>
            <a:r>
              <a:rPr lang="en-US" sz="2800" dirty="0">
                <a:latin typeface="Arial" panose="020B0604020202020204" pitchFamily="34" charset="0"/>
              </a:rPr>
              <a:t>Some questions to consider</a:t>
            </a:r>
            <a:endParaRPr lang="en-US" sz="2800" dirty="0"/>
          </a:p>
        </p:txBody>
      </p:sp>
      <p:sp>
        <p:nvSpPr>
          <p:cNvPr id="3" name="Content Placeholder 2">
            <a:extLst>
              <a:ext uri="{FF2B5EF4-FFF2-40B4-BE49-F238E27FC236}">
                <a16:creationId xmlns:a16="http://schemas.microsoft.com/office/drawing/2014/main" id="{F7C1C054-AA1C-4643-8A12-BC390DF28AAF}"/>
              </a:ext>
            </a:extLst>
          </p:cNvPr>
          <p:cNvSpPr>
            <a:spLocks noGrp="1"/>
          </p:cNvSpPr>
          <p:nvPr>
            <p:ph idx="1"/>
          </p:nvPr>
        </p:nvSpPr>
        <p:spPr>
          <a:xfrm>
            <a:off x="579268" y="1562569"/>
            <a:ext cx="7985464" cy="4102054"/>
          </a:xfrm>
        </p:spPr>
        <p:txBody>
          <a:bodyPr>
            <a:normAutofit/>
          </a:bodyPr>
          <a:lstStyle/>
          <a:p>
            <a:pPr marL="0" marR="0" indent="0">
              <a:spcBef>
                <a:spcPts val="0"/>
              </a:spcBef>
              <a:spcAft>
                <a:spcPts val="0"/>
              </a:spcAft>
              <a:buNone/>
            </a:pPr>
            <a:r>
              <a:rPr lang="en-US" sz="1800" dirty="0">
                <a:latin typeface="Arial" panose="020B0604020202020204" pitchFamily="34" charset="0"/>
              </a:rPr>
              <a:t> </a:t>
            </a:r>
          </a:p>
          <a:p>
            <a:pPr marL="0" marR="78740" lvl="0" indent="0">
              <a:spcBef>
                <a:spcPts val="0"/>
              </a:spcBef>
              <a:spcAft>
                <a:spcPts val="0"/>
              </a:spcAft>
              <a:buNone/>
            </a:pPr>
            <a:r>
              <a:rPr lang="en-US" sz="2000" dirty="0">
                <a:latin typeface="Arial" panose="020B0604020202020204" pitchFamily="34" charset="0"/>
              </a:rPr>
              <a:t>Are current shelter models and simulation methods adequate to capture the dynamics of airborne radiological particulates?</a:t>
            </a:r>
          </a:p>
          <a:p>
            <a:pPr marR="78740" lvl="1">
              <a:spcBef>
                <a:spcPts val="0"/>
              </a:spcBef>
              <a:buFont typeface="Arial" panose="020B0604020202020204" pitchFamily="34" charset="0"/>
              <a:buChar char="•"/>
            </a:pPr>
            <a:r>
              <a:rPr lang="en-US" sz="2000" dirty="0">
                <a:latin typeface="Arial" panose="020B0604020202020204" pitchFamily="34" charset="0"/>
              </a:rPr>
              <a:t>particle size distribution</a:t>
            </a:r>
          </a:p>
          <a:p>
            <a:pPr marR="78740" lvl="1">
              <a:spcBef>
                <a:spcPts val="0"/>
              </a:spcBef>
              <a:buFont typeface="Arial" panose="020B0604020202020204" pitchFamily="34" charset="0"/>
              <a:buChar char="•"/>
            </a:pPr>
            <a:r>
              <a:rPr lang="en-US" sz="2000" dirty="0">
                <a:latin typeface="Arial" panose="020B0604020202020204" pitchFamily="34" charset="0"/>
              </a:rPr>
              <a:t>dynamic models of infiltration, filtration, deposition, </a:t>
            </a:r>
            <a:r>
              <a:rPr lang="en-US" sz="2000">
                <a:latin typeface="Arial" panose="020B0604020202020204" pitchFamily="34" charset="0"/>
              </a:rPr>
              <a:t>indoor resuspension</a:t>
            </a:r>
            <a:endParaRPr lang="en-US" sz="2000" dirty="0">
              <a:latin typeface="Arial" panose="020B0604020202020204" pitchFamily="34" charset="0"/>
            </a:endParaRPr>
          </a:p>
          <a:p>
            <a:pPr marL="0" marR="0" indent="0">
              <a:spcBef>
                <a:spcPts val="0"/>
              </a:spcBef>
              <a:spcAft>
                <a:spcPts val="0"/>
              </a:spcAft>
              <a:buNone/>
            </a:pPr>
            <a:r>
              <a:rPr lang="en-US" sz="2000" dirty="0">
                <a:latin typeface="Arial" panose="020B0604020202020204" pitchFamily="34" charset="0"/>
              </a:rPr>
              <a:t> </a:t>
            </a:r>
          </a:p>
          <a:p>
            <a:pPr marL="0" marR="78740" indent="0">
              <a:spcBef>
                <a:spcPts val="0"/>
              </a:spcBef>
              <a:buNone/>
            </a:pPr>
            <a:r>
              <a:rPr lang="en-US" sz="2000" dirty="0">
                <a:latin typeface="Arial" panose="020B0604020202020204" pitchFamily="34" charset="0"/>
              </a:rPr>
              <a:t>Does research from various locations apply to U.S. homes?</a:t>
            </a:r>
          </a:p>
          <a:p>
            <a:pPr marL="0" marR="78740" lvl="0" indent="0">
              <a:spcBef>
                <a:spcPts val="0"/>
              </a:spcBef>
              <a:spcAft>
                <a:spcPts val="0"/>
              </a:spcAft>
              <a:buNone/>
            </a:pPr>
            <a:endParaRPr lang="en-US" sz="2000" dirty="0">
              <a:latin typeface="Arial" panose="020B0604020202020204" pitchFamily="34" charset="0"/>
            </a:endParaRPr>
          </a:p>
          <a:p>
            <a:pPr marL="0" marR="78740" lvl="0" indent="0">
              <a:spcBef>
                <a:spcPts val="0"/>
              </a:spcBef>
              <a:spcAft>
                <a:spcPts val="0"/>
              </a:spcAft>
              <a:buNone/>
            </a:pPr>
            <a:r>
              <a:rPr lang="en-US" sz="2000" dirty="0">
                <a:latin typeface="Arial" panose="020B0604020202020204" pitchFamily="34" charset="0"/>
              </a:rPr>
              <a:t>Is there additional experimental work that needs to be performed?</a:t>
            </a:r>
          </a:p>
          <a:p>
            <a:pPr marL="0" marR="0" indent="0">
              <a:spcBef>
                <a:spcPts val="0"/>
              </a:spcBef>
              <a:spcAft>
                <a:spcPts val="0"/>
              </a:spcAft>
              <a:buNone/>
            </a:pPr>
            <a:r>
              <a:rPr lang="en-US" sz="2000" dirty="0">
                <a:latin typeface="Arial" panose="020B0604020202020204" pitchFamily="34" charset="0"/>
              </a:rPr>
              <a:t> </a:t>
            </a:r>
          </a:p>
          <a:p>
            <a:pPr marL="0" marR="78740" lvl="0" indent="0">
              <a:spcBef>
                <a:spcPts val="0"/>
              </a:spcBef>
              <a:spcAft>
                <a:spcPts val="0"/>
              </a:spcAft>
              <a:buNone/>
            </a:pPr>
            <a:r>
              <a:rPr lang="en-US" sz="2000" dirty="0">
                <a:latin typeface="Arial" panose="020B0604020202020204" pitchFamily="34" charset="0"/>
              </a:rPr>
              <a:t>Would the benefit of HVAC use outweigh the risk of non-use?</a:t>
            </a:r>
          </a:p>
          <a:p>
            <a:pPr marL="0" marR="0" indent="0">
              <a:spcBef>
                <a:spcPts val="0"/>
              </a:spcBef>
              <a:spcAft>
                <a:spcPts val="0"/>
              </a:spcAft>
              <a:buNone/>
            </a:pPr>
            <a:endParaRPr lang="en-US" sz="1800" dirty="0">
              <a:latin typeface="Arial" panose="020B0604020202020204" pitchFamily="34" charset="0"/>
            </a:endParaRPr>
          </a:p>
          <a:p>
            <a:endParaRPr lang="en-US" dirty="0"/>
          </a:p>
        </p:txBody>
      </p:sp>
      <p:sp>
        <p:nvSpPr>
          <p:cNvPr id="5" name="Footer Placeholder 4">
            <a:extLst>
              <a:ext uri="{FF2B5EF4-FFF2-40B4-BE49-F238E27FC236}">
                <a16:creationId xmlns:a16="http://schemas.microsoft.com/office/drawing/2014/main" id="{62431F40-7448-4380-BB20-5DD266FC4175}"/>
              </a:ext>
            </a:extLst>
          </p:cNvPr>
          <p:cNvSpPr>
            <a:spLocks noGrp="1"/>
          </p:cNvSpPr>
          <p:nvPr>
            <p:ph type="ftr" sz="quarter" idx="11"/>
          </p:nvPr>
        </p:nvSpPr>
        <p:spPr>
          <a:xfrm>
            <a:off x="3124200" y="6173786"/>
            <a:ext cx="2415466" cy="365125"/>
          </a:xfrm>
        </p:spPr>
        <p:txBody>
          <a:bodyPr/>
          <a:lstStyle/>
          <a:p>
            <a:r>
              <a:rPr lang="en-US" dirty="0"/>
              <a:t>Pilot: Application of HVAC while SIP</a:t>
            </a:r>
          </a:p>
        </p:txBody>
      </p:sp>
      <p:sp>
        <p:nvSpPr>
          <p:cNvPr id="15" name="Date Placeholder 14">
            <a:extLst>
              <a:ext uri="{FF2B5EF4-FFF2-40B4-BE49-F238E27FC236}">
                <a16:creationId xmlns:a16="http://schemas.microsoft.com/office/drawing/2014/main" id="{9222059B-6B73-ECB6-EECD-E4C329885FBE}"/>
              </a:ext>
            </a:extLst>
          </p:cNvPr>
          <p:cNvSpPr>
            <a:spLocks noGrp="1"/>
          </p:cNvSpPr>
          <p:nvPr>
            <p:ph type="dt" sz="half" idx="10"/>
          </p:nvPr>
        </p:nvSpPr>
        <p:spPr/>
        <p:txBody>
          <a:bodyPr/>
          <a:lstStyle/>
          <a:p>
            <a:fld id="{C289AA8D-116A-4ACC-A9C2-B94C90A93EA5}" type="datetime1">
              <a:rPr lang="en-US" smtClean="0"/>
              <a:t>9/9/2022</a:t>
            </a:fld>
            <a:endParaRPr lang="en-US" dirty="0"/>
          </a:p>
        </p:txBody>
      </p:sp>
      <p:sp>
        <p:nvSpPr>
          <p:cNvPr id="16" name="Slide Number Placeholder 15">
            <a:extLst>
              <a:ext uri="{FF2B5EF4-FFF2-40B4-BE49-F238E27FC236}">
                <a16:creationId xmlns:a16="http://schemas.microsoft.com/office/drawing/2014/main" id="{C0A7D52D-DA27-5C6F-075C-60990FBB1734}"/>
              </a:ext>
            </a:extLst>
          </p:cNvPr>
          <p:cNvSpPr>
            <a:spLocks noGrp="1"/>
          </p:cNvSpPr>
          <p:nvPr>
            <p:ph type="sldNum" sz="quarter" idx="12"/>
          </p:nvPr>
        </p:nvSpPr>
        <p:spPr/>
        <p:txBody>
          <a:bodyPr/>
          <a:lstStyle/>
          <a:p>
            <a:fld id="{B980B012-4B4C-0D4B-9961-39BAA1B684BE}" type="slidenum">
              <a:rPr lang="en-US" smtClean="0"/>
              <a:pPr/>
              <a:t>19</a:t>
            </a:fld>
            <a:endParaRPr lang="en-US"/>
          </a:p>
        </p:txBody>
      </p:sp>
    </p:spTree>
    <p:extLst>
      <p:ext uri="{BB962C8B-B14F-4D97-AF65-F5344CB8AC3E}">
        <p14:creationId xmlns:p14="http://schemas.microsoft.com/office/powerpoint/2010/main" val="3026818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A21E4-5F4F-7489-3FEC-2B408A01BF9F}"/>
              </a:ext>
            </a:extLst>
          </p:cNvPr>
          <p:cNvSpPr>
            <a:spLocks noGrp="1"/>
          </p:cNvSpPr>
          <p:nvPr>
            <p:ph type="title"/>
          </p:nvPr>
        </p:nvSpPr>
        <p:spPr/>
        <p:txBody>
          <a:bodyPr>
            <a:normAutofit/>
          </a:bodyPr>
          <a:lstStyle/>
          <a:p>
            <a:r>
              <a:rPr lang="en-US" sz="4400" b="1" i="0" u="none" strike="noStrike" baseline="0" dirty="0">
                <a:latin typeface="Calibri" panose="020F0502020204030204" pitchFamily="34" charset="0"/>
              </a:rPr>
              <a:t>Disclaimer</a:t>
            </a:r>
            <a:endParaRPr lang="en-US" b="1" dirty="0"/>
          </a:p>
        </p:txBody>
      </p:sp>
      <p:sp>
        <p:nvSpPr>
          <p:cNvPr id="3" name="Content Placeholder 2">
            <a:extLst>
              <a:ext uri="{FF2B5EF4-FFF2-40B4-BE49-F238E27FC236}">
                <a16:creationId xmlns:a16="http://schemas.microsoft.com/office/drawing/2014/main" id="{975B4885-BA2D-BDEB-B096-241993327E91}"/>
              </a:ext>
            </a:extLst>
          </p:cNvPr>
          <p:cNvSpPr>
            <a:spLocks noGrp="1"/>
          </p:cNvSpPr>
          <p:nvPr>
            <p:ph idx="1"/>
          </p:nvPr>
        </p:nvSpPr>
        <p:spPr/>
        <p:txBody>
          <a:bodyPr/>
          <a:lstStyle/>
          <a:p>
            <a:pPr algn="l"/>
            <a:endParaRPr lang="en-US" sz="1800" b="0" i="0" u="none" strike="noStrike" baseline="0" dirty="0">
              <a:solidFill>
                <a:srgbClr val="000000"/>
              </a:solidFill>
              <a:latin typeface="Calibri" panose="020F0502020204030204" pitchFamily="34" charset="0"/>
            </a:endParaRPr>
          </a:p>
          <a:p>
            <a:pPr marL="0" marR="6030" indent="0" algn="ctr">
              <a:buNone/>
            </a:pPr>
            <a:r>
              <a:rPr lang="en-US" sz="2800" b="0" i="0" u="none" strike="noStrike" baseline="0" dirty="0">
                <a:latin typeface="Calibri" panose="020F0502020204030204" pitchFamily="34" charset="0"/>
              </a:rPr>
              <a:t>The information and views expressed in the presentation are those of the authors and are not necessarily those of the NRC. Neither the U.S. Government nor any agency thereof, nor any of their employees, make any warranty, expressed or implied, or assumes any legal liability or responsibility for any third party’s use.</a:t>
            </a:r>
            <a:endParaRPr lang="en-US" sz="2800" dirty="0"/>
          </a:p>
        </p:txBody>
      </p:sp>
      <p:sp>
        <p:nvSpPr>
          <p:cNvPr id="4" name="Date Placeholder 3">
            <a:extLst>
              <a:ext uri="{FF2B5EF4-FFF2-40B4-BE49-F238E27FC236}">
                <a16:creationId xmlns:a16="http://schemas.microsoft.com/office/drawing/2014/main" id="{860789C5-7398-A81D-022D-9D94250366AA}"/>
              </a:ext>
            </a:extLst>
          </p:cNvPr>
          <p:cNvSpPr>
            <a:spLocks noGrp="1"/>
          </p:cNvSpPr>
          <p:nvPr>
            <p:ph type="dt" sz="half" idx="10"/>
          </p:nvPr>
        </p:nvSpPr>
        <p:spPr/>
        <p:txBody>
          <a:bodyPr/>
          <a:lstStyle/>
          <a:p>
            <a:fld id="{008639BA-21FD-4A66-B005-9B33CAFF748B}" type="datetime1">
              <a:rPr lang="en-US" smtClean="0"/>
              <a:t>9/9/2022</a:t>
            </a:fld>
            <a:endParaRPr lang="en-US"/>
          </a:p>
        </p:txBody>
      </p:sp>
      <p:sp>
        <p:nvSpPr>
          <p:cNvPr id="5" name="Footer Placeholder 4">
            <a:extLst>
              <a:ext uri="{FF2B5EF4-FFF2-40B4-BE49-F238E27FC236}">
                <a16:creationId xmlns:a16="http://schemas.microsoft.com/office/drawing/2014/main" id="{983F81D4-FDEF-34FE-E22A-AAF4E74314A7}"/>
              </a:ext>
            </a:extLst>
          </p:cNvPr>
          <p:cNvSpPr>
            <a:spLocks noGrp="1"/>
          </p:cNvSpPr>
          <p:nvPr>
            <p:ph type="ftr" sz="quarter" idx="11"/>
          </p:nvPr>
        </p:nvSpPr>
        <p:spPr>
          <a:xfrm>
            <a:off x="3124199" y="6173786"/>
            <a:ext cx="2770573"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6" name="Slide Number Placeholder 5">
            <a:extLst>
              <a:ext uri="{FF2B5EF4-FFF2-40B4-BE49-F238E27FC236}">
                <a16:creationId xmlns:a16="http://schemas.microsoft.com/office/drawing/2014/main" id="{44AFB65E-5314-880E-A790-D8425CDA7704}"/>
              </a:ext>
            </a:extLst>
          </p:cNvPr>
          <p:cNvSpPr>
            <a:spLocks noGrp="1"/>
          </p:cNvSpPr>
          <p:nvPr>
            <p:ph type="sldNum" sz="quarter" idx="12"/>
          </p:nvPr>
        </p:nvSpPr>
        <p:spPr/>
        <p:txBody>
          <a:bodyPr/>
          <a:lstStyle/>
          <a:p>
            <a:fld id="{B980B012-4B4C-0D4B-9961-39BAA1B684BE}" type="slidenum">
              <a:rPr lang="en-US" smtClean="0"/>
              <a:pPr/>
              <a:t>2</a:t>
            </a:fld>
            <a:endParaRPr lang="en-US"/>
          </a:p>
        </p:txBody>
      </p:sp>
    </p:spTree>
    <p:extLst>
      <p:ext uri="{BB962C8B-B14F-4D97-AF65-F5344CB8AC3E}">
        <p14:creationId xmlns:p14="http://schemas.microsoft.com/office/powerpoint/2010/main" val="3743940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65212-9390-A36D-3040-5EBB305C57C6}"/>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640A17E1-E0B7-9306-9878-023A5310A950}"/>
              </a:ext>
            </a:extLst>
          </p:cNvPr>
          <p:cNvSpPr>
            <a:spLocks noGrp="1"/>
          </p:cNvSpPr>
          <p:nvPr>
            <p:ph idx="1"/>
          </p:nvPr>
        </p:nvSpPr>
        <p:spPr/>
        <p:txBody>
          <a:bodyPr/>
          <a:lstStyle/>
          <a:p>
            <a:r>
              <a:rPr lang="en-US" sz="1600" dirty="0">
                <a:effectLst/>
                <a:latin typeface="Arial" panose="020B0604020202020204" pitchFamily="34" charset="0"/>
                <a:ea typeface="Arial" panose="020B0604020202020204" pitchFamily="34" charset="0"/>
                <a:cs typeface="EIGOFA+TimesNewRoman"/>
              </a:rPr>
              <a:t>Chen Chun, Zhao Bin, (2010), Review of relationship between indoor and outdoor particles: I/O ratio, infiltration factor and penetration factor.</a:t>
            </a:r>
          </a:p>
          <a:p>
            <a:endParaRPr lang="en-US" sz="1600" dirty="0">
              <a:effectLst/>
              <a:latin typeface="Arial" panose="020B0604020202020204" pitchFamily="34" charset="0"/>
              <a:ea typeface="Arial" panose="020B0604020202020204" pitchFamily="34" charset="0"/>
              <a:cs typeface="EIGOFA+TimesNewRoman"/>
            </a:endParaRPr>
          </a:p>
          <a:p>
            <a:pPr marL="0" marR="0">
              <a:spcBef>
                <a:spcPts val="0"/>
              </a:spcBef>
              <a:spcAft>
                <a:spcPts val="0"/>
              </a:spcAft>
            </a:pPr>
            <a:r>
              <a:rPr lang="en-US" sz="1600" dirty="0" err="1">
                <a:solidFill>
                  <a:srgbClr val="000000"/>
                </a:solidFill>
                <a:effectLst/>
                <a:latin typeface="Arial" panose="020B0604020202020204" pitchFamily="34" charset="0"/>
                <a:ea typeface="Arial" panose="020B0604020202020204" pitchFamily="34" charset="0"/>
                <a:cs typeface="EIGOFA+TimesNewRoman"/>
              </a:rPr>
              <a:t>Hirouchi</a:t>
            </a:r>
            <a:r>
              <a:rPr lang="en-US" sz="1600" dirty="0">
                <a:solidFill>
                  <a:srgbClr val="000000"/>
                </a:solidFill>
                <a:effectLst/>
                <a:latin typeface="Arial" panose="020B0604020202020204" pitchFamily="34" charset="0"/>
                <a:ea typeface="Arial" panose="020B0604020202020204" pitchFamily="34" charset="0"/>
                <a:cs typeface="EIGOFA+TimesNewRoman"/>
              </a:rPr>
              <a:t> J, </a:t>
            </a:r>
            <a:r>
              <a:rPr lang="en-US" sz="1600" dirty="0" err="1">
                <a:solidFill>
                  <a:srgbClr val="000000"/>
                </a:solidFill>
                <a:effectLst/>
                <a:latin typeface="Arial" panose="020B0604020202020204" pitchFamily="34" charset="0"/>
                <a:ea typeface="Arial" panose="020B0604020202020204" pitchFamily="34" charset="0"/>
                <a:cs typeface="EIGOFA+TimesNewRoman"/>
              </a:rPr>
              <a:t>Takahara</a:t>
            </a:r>
            <a:r>
              <a:rPr lang="en-US" sz="1600" dirty="0">
                <a:solidFill>
                  <a:srgbClr val="000000"/>
                </a:solidFill>
                <a:effectLst/>
                <a:latin typeface="Arial" panose="020B0604020202020204" pitchFamily="34" charset="0"/>
                <a:ea typeface="Arial" panose="020B0604020202020204" pitchFamily="34" charset="0"/>
                <a:cs typeface="EIGOFA+TimesNewRoman"/>
              </a:rPr>
              <a:t> S, </a:t>
            </a:r>
            <a:r>
              <a:rPr lang="en-US" sz="1600" dirty="0" err="1">
                <a:solidFill>
                  <a:srgbClr val="000000"/>
                </a:solidFill>
                <a:effectLst/>
                <a:latin typeface="Arial" panose="020B0604020202020204" pitchFamily="34" charset="0"/>
                <a:ea typeface="Arial" panose="020B0604020202020204" pitchFamily="34" charset="0"/>
                <a:cs typeface="EIGOFA+TimesNewRoman"/>
              </a:rPr>
              <a:t>Komagamine</a:t>
            </a:r>
            <a:r>
              <a:rPr lang="en-US" sz="1600" dirty="0">
                <a:solidFill>
                  <a:srgbClr val="000000"/>
                </a:solidFill>
                <a:effectLst/>
                <a:latin typeface="Arial" panose="020B0604020202020204" pitchFamily="34" charset="0"/>
                <a:ea typeface="Arial" panose="020B0604020202020204" pitchFamily="34" charset="0"/>
                <a:cs typeface="EIGOFA+TimesNewRoman"/>
              </a:rPr>
              <a:t> H, Watanabe M and </a:t>
            </a:r>
            <a:r>
              <a:rPr lang="en-US" sz="1600" dirty="0" err="1">
                <a:solidFill>
                  <a:srgbClr val="000000"/>
                </a:solidFill>
                <a:effectLst/>
                <a:latin typeface="Arial" panose="020B0604020202020204" pitchFamily="34" charset="0"/>
                <a:ea typeface="Arial" panose="020B0604020202020204" pitchFamily="34" charset="0"/>
                <a:cs typeface="EIGOFA+TimesNewRoman"/>
              </a:rPr>
              <a:t>Munakata</a:t>
            </a:r>
            <a:r>
              <a:rPr lang="en-US" sz="1600" dirty="0">
                <a:solidFill>
                  <a:srgbClr val="000000"/>
                </a:solidFill>
                <a:effectLst/>
                <a:latin typeface="Arial" panose="020B0604020202020204" pitchFamily="34" charset="0"/>
                <a:ea typeface="Arial" panose="020B0604020202020204" pitchFamily="34" charset="0"/>
                <a:cs typeface="EIGOFA+TimesNewRoman"/>
              </a:rPr>
              <a:t> M (2017) Factors affecting the effectiveness of sheltering in reducing internal exposure Asian </a:t>
            </a:r>
            <a:r>
              <a:rPr lang="en-US" sz="1600" dirty="0" err="1">
                <a:solidFill>
                  <a:srgbClr val="000000"/>
                </a:solidFill>
                <a:effectLst/>
                <a:latin typeface="Arial" panose="020B0604020202020204" pitchFamily="34" charset="0"/>
                <a:ea typeface="Arial" panose="020B0604020202020204" pitchFamily="34" charset="0"/>
                <a:cs typeface="EIGOFA+TimesNewRoman"/>
              </a:rPr>
              <a:t>Symp</a:t>
            </a:r>
            <a:r>
              <a:rPr lang="en-US" sz="1600" dirty="0">
                <a:solidFill>
                  <a:srgbClr val="000000"/>
                </a:solidFill>
                <a:effectLst/>
                <a:latin typeface="Arial" panose="020B0604020202020204" pitchFamily="34" charset="0"/>
                <a:ea typeface="Arial" panose="020B0604020202020204" pitchFamily="34" charset="0"/>
                <a:cs typeface="EIGOFA+TimesNewRoman"/>
              </a:rPr>
              <a:t>. Risk Assessment and Management. </a:t>
            </a:r>
          </a:p>
          <a:p>
            <a:pPr marL="0" marR="0">
              <a:spcBef>
                <a:spcPts val="0"/>
              </a:spcBef>
              <a:spcAft>
                <a:spcPts val="0"/>
              </a:spcAft>
            </a:pPr>
            <a:endParaRPr lang="en-US" sz="1600" dirty="0">
              <a:solidFill>
                <a:srgbClr val="000000"/>
              </a:solidFill>
              <a:effectLst/>
              <a:latin typeface="Times New Roman" panose="02020603050405020304" pitchFamily="18" charset="0"/>
              <a:ea typeface="Calibri" panose="020F0502020204030204" pitchFamily="34" charset="0"/>
            </a:endParaRPr>
          </a:p>
          <a:p>
            <a:pPr marL="0" marR="0">
              <a:spcBef>
                <a:spcPts val="0"/>
              </a:spcBef>
              <a:spcAft>
                <a:spcPts val="0"/>
              </a:spcAft>
            </a:pPr>
            <a:r>
              <a:rPr lang="en-US" sz="1600" dirty="0" err="1">
                <a:solidFill>
                  <a:srgbClr val="000000"/>
                </a:solidFill>
                <a:effectLst/>
                <a:latin typeface="Arial" panose="020B0604020202020204" pitchFamily="34" charset="0"/>
                <a:ea typeface="Arial" panose="020B0604020202020204" pitchFamily="34" charset="0"/>
                <a:cs typeface="EIGOFA+TimesNewRoman"/>
              </a:rPr>
              <a:t>Hirouchi</a:t>
            </a:r>
            <a:r>
              <a:rPr lang="en-US" sz="1600" dirty="0">
                <a:solidFill>
                  <a:srgbClr val="000000"/>
                </a:solidFill>
                <a:effectLst/>
                <a:latin typeface="Arial" panose="020B0604020202020204" pitchFamily="34" charset="0"/>
                <a:ea typeface="Arial" panose="020B0604020202020204" pitchFamily="34" charset="0"/>
                <a:cs typeface="EIGOFA+TimesNewRoman"/>
              </a:rPr>
              <a:t> Jun (2021), Penetration Factor And Indoor Deposition Rate Of Elementary And Particulate Iodine In A Japanese House For Assessing The Effectiveness Of Sheltering For Radiation Exposures.</a:t>
            </a:r>
          </a:p>
          <a:p>
            <a:pPr marL="0" marR="0">
              <a:spcBef>
                <a:spcPts val="0"/>
              </a:spcBef>
              <a:spcAft>
                <a:spcPts val="0"/>
              </a:spcAft>
            </a:pPr>
            <a:endParaRPr lang="en-US" sz="1600" dirty="0">
              <a:solidFill>
                <a:srgbClr val="000000"/>
              </a:solidFill>
              <a:effectLst/>
              <a:latin typeface="Arial" panose="020B0604020202020204" pitchFamily="34" charset="0"/>
              <a:ea typeface="Arial" panose="020B0604020202020204" pitchFamily="34" charset="0"/>
              <a:cs typeface="EIGOFA+TimesNewRoman"/>
            </a:endParaRPr>
          </a:p>
          <a:p>
            <a:pPr marL="0" marR="0">
              <a:spcBef>
                <a:spcPts val="0"/>
              </a:spcBef>
              <a:spcAft>
                <a:spcPts val="0"/>
              </a:spcAft>
            </a:pPr>
            <a:r>
              <a:rPr lang="en-US" sz="1600" dirty="0">
                <a:solidFill>
                  <a:srgbClr val="000000"/>
                </a:solidFill>
                <a:effectLst/>
                <a:latin typeface="Arial" panose="020B0604020202020204" pitchFamily="34" charset="0"/>
                <a:ea typeface="Arial" panose="020B0604020202020204" pitchFamily="34" charset="0"/>
                <a:cs typeface="EIGOFA+TimesNewRoman"/>
              </a:rPr>
              <a:t>Thatcher T L, </a:t>
            </a:r>
            <a:r>
              <a:rPr lang="en-US" sz="1600" dirty="0" err="1">
                <a:solidFill>
                  <a:srgbClr val="000000"/>
                </a:solidFill>
                <a:effectLst/>
                <a:latin typeface="Arial" panose="020B0604020202020204" pitchFamily="34" charset="0"/>
                <a:ea typeface="Arial" panose="020B0604020202020204" pitchFamily="34" charset="0"/>
                <a:cs typeface="EIGOFA+TimesNewRoman"/>
              </a:rPr>
              <a:t>Lunden</a:t>
            </a:r>
            <a:r>
              <a:rPr lang="en-US" sz="1600" dirty="0">
                <a:solidFill>
                  <a:srgbClr val="000000"/>
                </a:solidFill>
                <a:effectLst/>
                <a:latin typeface="Arial" panose="020B0604020202020204" pitchFamily="34" charset="0"/>
                <a:ea typeface="Arial" panose="020B0604020202020204" pitchFamily="34" charset="0"/>
                <a:cs typeface="EIGOFA+TimesNewRoman"/>
              </a:rPr>
              <a:t> M </a:t>
            </a:r>
            <a:r>
              <a:rPr lang="en-US" sz="1600" dirty="0" err="1">
                <a:solidFill>
                  <a:srgbClr val="000000"/>
                </a:solidFill>
                <a:effectLst/>
                <a:latin typeface="Arial" panose="020B0604020202020204" pitchFamily="34" charset="0"/>
                <a:ea typeface="Arial" panose="020B0604020202020204" pitchFamily="34" charset="0"/>
                <a:cs typeface="EIGOFA+TimesNewRoman"/>
              </a:rPr>
              <a:t>M</a:t>
            </a:r>
            <a:r>
              <a:rPr lang="en-US" sz="1600" dirty="0">
                <a:solidFill>
                  <a:srgbClr val="000000"/>
                </a:solidFill>
                <a:effectLst/>
                <a:latin typeface="Arial" panose="020B0604020202020204" pitchFamily="34" charset="0"/>
                <a:ea typeface="Arial" panose="020B0604020202020204" pitchFamily="34" charset="0"/>
                <a:cs typeface="EIGOFA+TimesNewRoman"/>
              </a:rPr>
              <a:t>, </a:t>
            </a:r>
            <a:r>
              <a:rPr lang="en-US" sz="1600" dirty="0" err="1">
                <a:solidFill>
                  <a:srgbClr val="000000"/>
                </a:solidFill>
                <a:effectLst/>
                <a:latin typeface="Arial" panose="020B0604020202020204" pitchFamily="34" charset="0"/>
                <a:ea typeface="Arial" panose="020B0604020202020204" pitchFamily="34" charset="0"/>
                <a:cs typeface="EIGOFA+TimesNewRoman"/>
              </a:rPr>
              <a:t>Revzan</a:t>
            </a:r>
            <a:r>
              <a:rPr lang="en-US" sz="1600" dirty="0">
                <a:solidFill>
                  <a:srgbClr val="000000"/>
                </a:solidFill>
                <a:effectLst/>
                <a:latin typeface="Arial" panose="020B0604020202020204" pitchFamily="34" charset="0"/>
                <a:ea typeface="Arial" panose="020B0604020202020204" pitchFamily="34" charset="0"/>
                <a:cs typeface="EIGOFA+TimesNewRoman"/>
              </a:rPr>
              <a:t> K L, </a:t>
            </a:r>
            <a:r>
              <a:rPr lang="en-US" sz="1600" dirty="0" err="1">
                <a:solidFill>
                  <a:srgbClr val="000000"/>
                </a:solidFill>
                <a:effectLst/>
                <a:latin typeface="Arial" panose="020B0604020202020204" pitchFamily="34" charset="0"/>
                <a:ea typeface="Arial" panose="020B0604020202020204" pitchFamily="34" charset="0"/>
                <a:cs typeface="EIGOFA+TimesNewRoman"/>
              </a:rPr>
              <a:t>Sextro</a:t>
            </a:r>
            <a:r>
              <a:rPr lang="en-US" sz="1600" dirty="0">
                <a:solidFill>
                  <a:srgbClr val="000000"/>
                </a:solidFill>
                <a:effectLst/>
                <a:latin typeface="Arial" panose="020B0604020202020204" pitchFamily="34" charset="0"/>
                <a:ea typeface="Arial" panose="020B0604020202020204" pitchFamily="34" charset="0"/>
                <a:cs typeface="EIGOFA+TimesNewRoman"/>
              </a:rPr>
              <a:t> R G and Brown N J (2003) A concentration rebound method for measuring particle penetration and deposition in the indoor environment Aerosol Sci. Technol. 37 275–88.</a:t>
            </a:r>
          </a:p>
          <a:p>
            <a:pPr marL="0" marR="0">
              <a:spcBef>
                <a:spcPts val="0"/>
              </a:spcBef>
              <a:spcAft>
                <a:spcPts val="0"/>
              </a:spcAft>
            </a:pPr>
            <a:endParaRPr lang="en-US" sz="1600" dirty="0">
              <a:solidFill>
                <a:srgbClr val="000000"/>
              </a:solidFill>
              <a:effectLst/>
              <a:latin typeface="Arial" panose="020B0604020202020204" pitchFamily="34" charset="0"/>
              <a:ea typeface="Arial" panose="020B0604020202020204" pitchFamily="34" charset="0"/>
              <a:cs typeface="EIGOFA+TimesNewRoman"/>
            </a:endParaRPr>
          </a:p>
          <a:p>
            <a:pPr marL="0">
              <a:spcBef>
                <a:spcPts val="0"/>
              </a:spcBef>
            </a:pPr>
            <a:r>
              <a:rPr lang="en-US" sz="1600" dirty="0">
                <a:solidFill>
                  <a:srgbClr val="000000"/>
                </a:solidFill>
                <a:effectLst/>
                <a:latin typeface="Arial" panose="020B0604020202020204" pitchFamily="34" charset="0"/>
                <a:ea typeface="Arial" panose="020B0604020202020204" pitchFamily="34" charset="0"/>
                <a:cs typeface="EIGOFA+TimesNewRoman"/>
              </a:rPr>
              <a:t>Ward M., Siegel J A, </a:t>
            </a:r>
            <a:r>
              <a:rPr lang="en-US" sz="1600" dirty="0" err="1">
                <a:solidFill>
                  <a:srgbClr val="000000"/>
                </a:solidFill>
                <a:effectLst/>
                <a:latin typeface="Arial" panose="020B0604020202020204" pitchFamily="34" charset="0"/>
                <a:ea typeface="Arial" panose="020B0604020202020204" pitchFamily="34" charset="0"/>
                <a:cs typeface="EIGOFA+TimesNewRoman"/>
              </a:rPr>
              <a:t>Corsi</a:t>
            </a:r>
            <a:r>
              <a:rPr lang="en-US" sz="1600" dirty="0">
                <a:solidFill>
                  <a:srgbClr val="000000"/>
                </a:solidFill>
                <a:effectLst/>
                <a:latin typeface="Arial" panose="020B0604020202020204" pitchFamily="34" charset="0"/>
                <a:ea typeface="Arial" panose="020B0604020202020204" pitchFamily="34" charset="0"/>
                <a:cs typeface="EIGOFA+TimesNewRoman"/>
              </a:rPr>
              <a:t>, R. L., (April 2005), The effectiveness of standalone air cleaners for shelter-in-place, Indoor Air, 15(2), pp. 127-134.</a:t>
            </a:r>
            <a:endParaRPr lang="en-US" sz="1600" dirty="0">
              <a:effectLst/>
              <a:latin typeface="Arial" panose="020B0604020202020204" pitchFamily="34" charset="0"/>
              <a:ea typeface="Arial" panose="020B0604020202020204" pitchFamily="34" charset="0"/>
            </a:endParaRPr>
          </a:p>
          <a:p>
            <a:pPr marL="0" marR="0">
              <a:spcBef>
                <a:spcPts val="0"/>
              </a:spcBef>
              <a:spcAft>
                <a:spcPts val="0"/>
              </a:spcAft>
            </a:pPr>
            <a:endParaRPr lang="en-US" sz="1800" dirty="0">
              <a:solidFill>
                <a:srgbClr val="000000"/>
              </a:solidFill>
              <a:effectLst/>
              <a:latin typeface="Times New Roman" panose="02020603050405020304" pitchFamily="18" charset="0"/>
              <a:ea typeface="Calibri" panose="020F0502020204030204" pitchFamily="34" charset="0"/>
            </a:endParaRPr>
          </a:p>
          <a:p>
            <a:endParaRPr lang="en-US" dirty="0"/>
          </a:p>
        </p:txBody>
      </p:sp>
      <p:sp>
        <p:nvSpPr>
          <p:cNvPr id="5" name="Footer Placeholder 4">
            <a:extLst>
              <a:ext uri="{FF2B5EF4-FFF2-40B4-BE49-F238E27FC236}">
                <a16:creationId xmlns:a16="http://schemas.microsoft.com/office/drawing/2014/main" id="{8987E9F5-053C-D14B-4996-F620B46A3573}"/>
              </a:ext>
            </a:extLst>
          </p:cNvPr>
          <p:cNvSpPr>
            <a:spLocks noGrp="1"/>
          </p:cNvSpPr>
          <p:nvPr>
            <p:ph type="ftr" sz="quarter" idx="11"/>
          </p:nvPr>
        </p:nvSpPr>
        <p:spPr>
          <a:xfrm>
            <a:off x="3124199" y="6173786"/>
            <a:ext cx="2601898"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Date Placeholder 6">
            <a:extLst>
              <a:ext uri="{FF2B5EF4-FFF2-40B4-BE49-F238E27FC236}">
                <a16:creationId xmlns:a16="http://schemas.microsoft.com/office/drawing/2014/main" id="{7A0E14E6-4ACC-B0E4-2024-FBB08F6C7EEC}"/>
              </a:ext>
            </a:extLst>
          </p:cNvPr>
          <p:cNvSpPr>
            <a:spLocks noGrp="1"/>
          </p:cNvSpPr>
          <p:nvPr>
            <p:ph type="dt" sz="half" idx="10"/>
          </p:nvPr>
        </p:nvSpPr>
        <p:spPr/>
        <p:txBody>
          <a:bodyPr/>
          <a:lstStyle/>
          <a:p>
            <a:fld id="{5F3F9C5B-694F-4206-9689-BA3F99F067F0}" type="datetime1">
              <a:rPr lang="en-US" smtClean="0"/>
              <a:t>9/9/2022</a:t>
            </a:fld>
            <a:endParaRPr lang="en-US"/>
          </a:p>
        </p:txBody>
      </p:sp>
      <p:sp>
        <p:nvSpPr>
          <p:cNvPr id="8" name="Slide Number Placeholder 7">
            <a:extLst>
              <a:ext uri="{FF2B5EF4-FFF2-40B4-BE49-F238E27FC236}">
                <a16:creationId xmlns:a16="http://schemas.microsoft.com/office/drawing/2014/main" id="{DFE75A52-17AA-5BAB-13A3-D86FBD021D74}"/>
              </a:ext>
            </a:extLst>
          </p:cNvPr>
          <p:cNvSpPr>
            <a:spLocks noGrp="1"/>
          </p:cNvSpPr>
          <p:nvPr>
            <p:ph type="sldNum" sz="quarter" idx="12"/>
          </p:nvPr>
        </p:nvSpPr>
        <p:spPr/>
        <p:txBody>
          <a:bodyPr/>
          <a:lstStyle/>
          <a:p>
            <a:fld id="{B980B012-4B4C-0D4B-9961-39BAA1B684BE}" type="slidenum">
              <a:rPr lang="en-US" smtClean="0"/>
              <a:pPr/>
              <a:t>20</a:t>
            </a:fld>
            <a:endParaRPr lang="en-US"/>
          </a:p>
        </p:txBody>
      </p:sp>
    </p:spTree>
    <p:extLst>
      <p:ext uri="{BB962C8B-B14F-4D97-AF65-F5344CB8AC3E}">
        <p14:creationId xmlns:p14="http://schemas.microsoft.com/office/powerpoint/2010/main" val="1378146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2" name="Rectangle 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Rectangle 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542BA1-4E46-479D-BBB7-ADE163224383}"/>
              </a:ext>
            </a:extLst>
          </p:cNvPr>
          <p:cNvSpPr>
            <a:spLocks noGrp="1"/>
          </p:cNvSpPr>
          <p:nvPr>
            <p:ph type="title"/>
          </p:nvPr>
        </p:nvSpPr>
        <p:spPr>
          <a:xfrm>
            <a:off x="350042" y="586855"/>
            <a:ext cx="2038052" cy="2501979"/>
          </a:xfrm>
        </p:spPr>
        <p:txBody>
          <a:bodyPr anchor="b">
            <a:normAutofit/>
          </a:bodyPr>
          <a:lstStyle/>
          <a:p>
            <a:pPr algn="r"/>
            <a:r>
              <a:rPr lang="en-US" sz="3500" dirty="0">
                <a:solidFill>
                  <a:srgbClr val="FFFFFF"/>
                </a:solidFill>
              </a:rPr>
              <a:t>Acronyms</a:t>
            </a:r>
          </a:p>
        </p:txBody>
      </p:sp>
      <p:sp>
        <p:nvSpPr>
          <p:cNvPr id="5" name="Footer Placeholder 4">
            <a:extLst>
              <a:ext uri="{FF2B5EF4-FFF2-40B4-BE49-F238E27FC236}">
                <a16:creationId xmlns:a16="http://schemas.microsoft.com/office/drawing/2014/main" id="{4F86160E-CA54-4633-AED2-B5D8EC10AF70}"/>
              </a:ext>
            </a:extLst>
          </p:cNvPr>
          <p:cNvSpPr>
            <a:spLocks noGrp="1"/>
          </p:cNvSpPr>
          <p:nvPr>
            <p:ph type="ftr" sz="quarter" idx="11"/>
          </p:nvPr>
        </p:nvSpPr>
        <p:spPr>
          <a:xfrm rot="5400000">
            <a:off x="-1371600" y="1984248"/>
            <a:ext cx="3086100" cy="365125"/>
          </a:xfrm>
        </p:spPr>
        <p:txBody>
          <a:bodyPr>
            <a:normAutofit/>
          </a:bodyPr>
          <a:lstStyle/>
          <a:p>
            <a:pPr algn="l">
              <a:spcAft>
                <a:spcPts val="600"/>
              </a:spcAft>
            </a:pPr>
            <a:r>
              <a:rPr lang="en-US" sz="1000">
                <a:solidFill>
                  <a:srgbClr val="FFFFFF"/>
                </a:solidFill>
              </a:rPr>
              <a:t>Pilot: Application of HVAC while SIP</a:t>
            </a:r>
          </a:p>
        </p:txBody>
      </p:sp>
      <p:sp>
        <p:nvSpPr>
          <p:cNvPr id="3" name="Content Placeholder 2">
            <a:extLst>
              <a:ext uri="{FF2B5EF4-FFF2-40B4-BE49-F238E27FC236}">
                <a16:creationId xmlns:a16="http://schemas.microsoft.com/office/drawing/2014/main" id="{A5C0BFC4-147E-4366-BCC3-4490AE664A70}"/>
              </a:ext>
            </a:extLst>
          </p:cNvPr>
          <p:cNvSpPr>
            <a:spLocks noGrp="1"/>
          </p:cNvSpPr>
          <p:nvPr>
            <p:ph idx="1"/>
          </p:nvPr>
        </p:nvSpPr>
        <p:spPr>
          <a:xfrm>
            <a:off x="3178207" y="180623"/>
            <a:ext cx="5734974" cy="6496754"/>
          </a:xfrm>
        </p:spPr>
        <p:txBody>
          <a:bodyPr anchor="ctr">
            <a:normAutofit fontScale="55000" lnSpcReduction="20000"/>
          </a:bodyPr>
          <a:lstStyle/>
          <a:p>
            <a:pPr marL="0" marR="0" indent="0">
              <a:lnSpc>
                <a:spcPct val="90000"/>
              </a:lnSpc>
              <a:spcBef>
                <a:spcPts val="200"/>
              </a:spcBef>
              <a:spcAft>
                <a:spcPts val="0"/>
              </a:spcAft>
              <a:buNone/>
              <a:tabLst>
                <a:tab pos="1904365" algn="l"/>
              </a:tabLst>
            </a:pPr>
            <a:endParaRPr lang="en-US" sz="900" dirty="0">
              <a:effectLst/>
              <a:latin typeface="Arial" panose="020B0604020202020204" pitchFamily="34" charset="0"/>
              <a:ea typeface="Calibri" panose="020F0502020204030204" pitchFamily="34" charset="0"/>
            </a:endParaRPr>
          </a:p>
          <a:p>
            <a:pPr marL="0" marR="0" indent="0">
              <a:lnSpc>
                <a:spcPct val="90000"/>
              </a:lnSpc>
              <a:spcBef>
                <a:spcPts val="200"/>
              </a:spcBef>
              <a:spcAft>
                <a:spcPts val="0"/>
              </a:spcAft>
              <a:buNone/>
              <a:tabLst>
                <a:tab pos="1904365" algn="l"/>
              </a:tabLst>
            </a:pPr>
            <a:endParaRPr lang="en-US" sz="900" dirty="0">
              <a:latin typeface="Arial" panose="020B0604020202020204" pitchFamily="34" charset="0"/>
              <a:ea typeface="Calibri" panose="020F0502020204030204" pitchFamily="34" charset="0"/>
            </a:endParaRPr>
          </a:p>
          <a:p>
            <a:pPr marL="0" marR="0" indent="0">
              <a:lnSpc>
                <a:spcPct val="90000"/>
              </a:lnSpc>
              <a:spcBef>
                <a:spcPts val="200"/>
              </a:spcBef>
              <a:spcAft>
                <a:spcPts val="0"/>
              </a:spcAft>
              <a:buNone/>
              <a:tabLst>
                <a:tab pos="1904365" algn="l"/>
              </a:tabLst>
            </a:pPr>
            <a:endParaRPr lang="en-US" sz="900" dirty="0">
              <a:effectLst/>
              <a:latin typeface="Arial" panose="020B0604020202020204" pitchFamily="34" charset="0"/>
              <a:ea typeface="Calibri" panose="020F0502020204030204" pitchFamily="34" charset="0"/>
            </a:endParaRPr>
          </a:p>
          <a:p>
            <a:pPr marL="0" marR="0" indent="0">
              <a:lnSpc>
                <a:spcPct val="90000"/>
              </a:lnSpc>
              <a:spcBef>
                <a:spcPts val="200"/>
              </a:spcBef>
              <a:spcAft>
                <a:spcPts val="0"/>
              </a:spcAft>
              <a:buNone/>
              <a:tabLst>
                <a:tab pos="1904365" algn="l"/>
              </a:tabLst>
            </a:pPr>
            <a:r>
              <a:rPr lang="en-US" sz="2200" dirty="0">
                <a:effectLst/>
                <a:latin typeface="Arial" panose="020B0604020202020204" pitchFamily="34" charset="0"/>
                <a:ea typeface="Calibri" panose="020F0502020204030204" pitchFamily="34" charset="0"/>
              </a:rPr>
              <a:t>AEERL	Air and Energy Engineering Research Laboratory</a:t>
            </a:r>
            <a:endParaRPr lang="en-US" sz="2200" dirty="0">
              <a:effectLst/>
              <a:latin typeface="Arial" panose="020B0604020202020204" pitchFamily="34" charset="0"/>
              <a:ea typeface="Arial" panose="020B0604020202020204" pitchFamily="34" charset="0"/>
            </a:endParaRP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ACH	Air changes per hour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AMAD	Activity median aerodynamic diameter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ASHRAE	American Society of Heating, Refrigerating and Air-Conditioning Engineers</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ASF	Airborne sheltering factor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BWA	Biological warfare agents</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CFD	Computational fluid dynamics</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DRF	Dose Reduction Factor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ELA	Effective leakage area </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GED	Gas exchange device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GPD	Gas to particle device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HEPA	High efficiency particle arresting</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HVAC	Heating, ventilation, and air conditioning</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IAQ	Indoor air quality</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FSEC	Florida Solar Energy Center </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Ls-1	Liter per second</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LS	Large structure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MERV	Minimum efficiency reporting value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mm </a:t>
            </a:r>
            <a:r>
              <a:rPr lang="en-US" sz="2200" dirty="0" err="1">
                <a:latin typeface="Arial" panose="020B0604020202020204" pitchFamily="34" charset="0"/>
              </a:rPr>
              <a:t>w.g</a:t>
            </a:r>
            <a:r>
              <a:rPr lang="en-US" sz="2200" dirty="0">
                <a:latin typeface="Arial" panose="020B0604020202020204" pitchFamily="34" charset="0"/>
              </a:rPr>
              <a:t>.	Millimeter of water gauge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MSAG	Metal standard aerosol generator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NRC	U.S. Nuclear Regulatory Commission</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OPS 	Optical particle sizer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PAG	Protective action guide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PAQ	Perceived air quality</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PFT	Perfluorocarbon tracers</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PM	Particulate Matter</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PNC	Particle number concentration</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PNSD	Particle number size distribution</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RES	Nuclear Regulatory Research</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RHS	Right hand side</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S/V 	surface-to-volume </a:t>
            </a:r>
          </a:p>
          <a:p>
            <a:pPr marL="0" marR="0" indent="0">
              <a:lnSpc>
                <a:spcPct val="90000"/>
              </a:lnSpc>
              <a:spcBef>
                <a:spcPts val="200"/>
              </a:spcBef>
              <a:spcAft>
                <a:spcPts val="0"/>
              </a:spcAft>
              <a:buNone/>
              <a:tabLst>
                <a:tab pos="1904365" algn="l"/>
              </a:tabLst>
            </a:pPr>
            <a:r>
              <a:rPr lang="en-US" sz="2200" dirty="0">
                <a:latin typeface="Arial" panose="020B0604020202020204" pitchFamily="34" charset="0"/>
              </a:rPr>
              <a:t>SBS	Sick building syndrome</a:t>
            </a:r>
          </a:p>
          <a:p>
            <a:pPr marL="0" marR="0" indent="0">
              <a:lnSpc>
                <a:spcPct val="90000"/>
              </a:lnSpc>
              <a:spcBef>
                <a:spcPts val="200"/>
              </a:spcBef>
              <a:spcAft>
                <a:spcPts val="0"/>
              </a:spcAft>
              <a:buNone/>
              <a:tabLst>
                <a:tab pos="1905000" algn="l"/>
              </a:tabLst>
            </a:pPr>
            <a:r>
              <a:rPr lang="en-US" sz="2200" dirty="0">
                <a:latin typeface="Arial" panose="020B0604020202020204" pitchFamily="34" charset="0"/>
              </a:rPr>
              <a:t>SIP	Shelter in place</a:t>
            </a:r>
          </a:p>
          <a:p>
            <a:pPr marL="0" marR="0" indent="0">
              <a:lnSpc>
                <a:spcPct val="90000"/>
              </a:lnSpc>
              <a:spcBef>
                <a:spcPts val="200"/>
              </a:spcBef>
              <a:spcAft>
                <a:spcPts val="0"/>
              </a:spcAft>
              <a:buNone/>
              <a:tabLst>
                <a:tab pos="1905000" algn="l"/>
              </a:tabLst>
            </a:pPr>
            <a:r>
              <a:rPr lang="en-US" sz="2200" dirty="0">
                <a:latin typeface="Arial" panose="020B0604020202020204" pitchFamily="34" charset="0"/>
              </a:rPr>
              <a:t>SS	Small structure</a:t>
            </a:r>
          </a:p>
          <a:p>
            <a:pPr marL="0" marR="0" indent="0">
              <a:lnSpc>
                <a:spcPct val="90000"/>
              </a:lnSpc>
              <a:spcBef>
                <a:spcPts val="200"/>
              </a:spcBef>
              <a:spcAft>
                <a:spcPts val="0"/>
              </a:spcAft>
              <a:buNone/>
              <a:tabLst>
                <a:tab pos="1905000" algn="l"/>
              </a:tabLst>
            </a:pPr>
            <a:r>
              <a:rPr lang="en-US" sz="2200" dirty="0">
                <a:latin typeface="Arial" panose="020B0604020202020204" pitchFamily="34" charset="0"/>
              </a:rPr>
              <a:t>VOC	Volatile organic compounds</a:t>
            </a:r>
          </a:p>
          <a:p>
            <a:pPr marL="0" marR="0" indent="0">
              <a:lnSpc>
                <a:spcPct val="90000"/>
              </a:lnSpc>
              <a:spcBef>
                <a:spcPts val="200"/>
              </a:spcBef>
              <a:spcAft>
                <a:spcPts val="0"/>
              </a:spcAft>
              <a:buNone/>
              <a:tabLst>
                <a:tab pos="1905000" algn="l"/>
              </a:tabLst>
            </a:pPr>
            <a:r>
              <a:rPr lang="en-US" sz="2200" dirty="0">
                <a:latin typeface="Arial" panose="020B0604020202020204" pitchFamily="34" charset="0"/>
              </a:rPr>
              <a:t>WB	 Whole body				</a:t>
            </a:r>
          </a:p>
          <a:p>
            <a:pPr>
              <a:lnSpc>
                <a:spcPct val="90000"/>
              </a:lnSpc>
            </a:pPr>
            <a:endParaRPr lang="en-US" sz="2200" dirty="0">
              <a:latin typeface="Arial" panose="020B0604020202020204" pitchFamily="34" charset="0"/>
            </a:endParaRPr>
          </a:p>
          <a:p>
            <a:pPr>
              <a:lnSpc>
                <a:spcPct val="90000"/>
              </a:lnSpc>
            </a:pPr>
            <a:endParaRPr lang="en-US" sz="800" dirty="0"/>
          </a:p>
          <a:p>
            <a:pPr>
              <a:lnSpc>
                <a:spcPct val="90000"/>
              </a:lnSpc>
            </a:pPr>
            <a:endParaRPr lang="en-US" sz="800" dirty="0"/>
          </a:p>
          <a:p>
            <a:pPr>
              <a:lnSpc>
                <a:spcPct val="90000"/>
              </a:lnSpc>
            </a:pPr>
            <a:endParaRPr lang="en-US" sz="800" dirty="0"/>
          </a:p>
        </p:txBody>
      </p:sp>
      <p:sp>
        <p:nvSpPr>
          <p:cNvPr id="7" name="Date Placeholder 6">
            <a:extLst>
              <a:ext uri="{FF2B5EF4-FFF2-40B4-BE49-F238E27FC236}">
                <a16:creationId xmlns:a16="http://schemas.microsoft.com/office/drawing/2014/main" id="{BEFD08C7-75B4-9AA2-5A21-D372B0D0132E}"/>
              </a:ext>
            </a:extLst>
          </p:cNvPr>
          <p:cNvSpPr>
            <a:spLocks noGrp="1"/>
          </p:cNvSpPr>
          <p:nvPr>
            <p:ph type="dt" sz="half" idx="10"/>
          </p:nvPr>
        </p:nvSpPr>
        <p:spPr/>
        <p:txBody>
          <a:bodyPr/>
          <a:lstStyle/>
          <a:p>
            <a:fld id="{C2F5AF5C-E955-4ADB-9D32-FEB76C9707A9}" type="datetime1">
              <a:rPr lang="en-US" smtClean="0"/>
              <a:t>9/9/2022</a:t>
            </a:fld>
            <a:endParaRPr lang="en-US"/>
          </a:p>
        </p:txBody>
      </p:sp>
      <p:sp>
        <p:nvSpPr>
          <p:cNvPr id="8" name="Slide Number Placeholder 7">
            <a:extLst>
              <a:ext uri="{FF2B5EF4-FFF2-40B4-BE49-F238E27FC236}">
                <a16:creationId xmlns:a16="http://schemas.microsoft.com/office/drawing/2014/main" id="{9335A466-C006-7AB1-D86B-13EDA51B82F6}"/>
              </a:ext>
            </a:extLst>
          </p:cNvPr>
          <p:cNvSpPr>
            <a:spLocks noGrp="1"/>
          </p:cNvSpPr>
          <p:nvPr>
            <p:ph type="sldNum" sz="quarter" idx="12"/>
          </p:nvPr>
        </p:nvSpPr>
        <p:spPr/>
        <p:txBody>
          <a:bodyPr/>
          <a:lstStyle/>
          <a:p>
            <a:fld id="{B980B012-4B4C-0D4B-9961-39BAA1B684BE}" type="slidenum">
              <a:rPr lang="en-US" smtClean="0"/>
              <a:pPr/>
              <a:t>21</a:t>
            </a:fld>
            <a:endParaRPr lang="en-US"/>
          </a:p>
        </p:txBody>
      </p:sp>
    </p:spTree>
    <p:extLst>
      <p:ext uri="{BB962C8B-B14F-4D97-AF65-F5344CB8AC3E}">
        <p14:creationId xmlns:p14="http://schemas.microsoft.com/office/powerpoint/2010/main" val="352235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9E9E7-51DB-6AA5-19D5-E30D454FAA2E}"/>
              </a:ext>
            </a:extLst>
          </p:cNvPr>
          <p:cNvSpPr>
            <a:spLocks noGrp="1"/>
          </p:cNvSpPr>
          <p:nvPr>
            <p:ph type="title"/>
          </p:nvPr>
        </p:nvSpPr>
        <p:spPr/>
        <p:txBody>
          <a:bodyPr/>
          <a:lstStyle/>
          <a:p>
            <a:r>
              <a:rPr lang="en-US" sz="4400" dirty="0"/>
              <a:t>Regulatory Purpose</a:t>
            </a:r>
            <a:endParaRPr lang="en-US" dirty="0"/>
          </a:p>
        </p:txBody>
      </p:sp>
      <p:sp>
        <p:nvSpPr>
          <p:cNvPr id="3" name="Content Placeholder 2">
            <a:extLst>
              <a:ext uri="{FF2B5EF4-FFF2-40B4-BE49-F238E27FC236}">
                <a16:creationId xmlns:a16="http://schemas.microsoft.com/office/drawing/2014/main" id="{E06F41DE-2D77-9BE2-756D-B122F2C0CA07}"/>
              </a:ext>
            </a:extLst>
          </p:cNvPr>
          <p:cNvSpPr>
            <a:spLocks noGrp="1"/>
          </p:cNvSpPr>
          <p:nvPr>
            <p:ph idx="1"/>
          </p:nvPr>
        </p:nvSpPr>
        <p:spPr>
          <a:xfrm>
            <a:off x="547455" y="1327878"/>
            <a:ext cx="8229600" cy="4525963"/>
          </a:xfrm>
        </p:spPr>
        <p:txBody>
          <a:bodyPr>
            <a:normAutofit/>
          </a:bodyPr>
          <a:lstStyle/>
          <a:p>
            <a:pPr indent="-228600" defTabSz="914400">
              <a:lnSpc>
                <a:spcPct val="90000"/>
              </a:lnSpc>
              <a:buFont typeface="Arial" panose="020B0604020202020204" pitchFamily="34" charset="0"/>
              <a:buChar char="•"/>
            </a:pPr>
            <a:r>
              <a:rPr lang="en-US" sz="3000" dirty="0">
                <a:effectLst/>
              </a:rPr>
              <a:t>Protective actions should provide more benefit than harm</a:t>
            </a:r>
          </a:p>
          <a:p>
            <a:pPr indent="-228600" defTabSz="914400">
              <a:lnSpc>
                <a:spcPct val="90000"/>
              </a:lnSpc>
              <a:buFont typeface="Arial" panose="020B0604020202020204" pitchFamily="34" charset="0"/>
              <a:buChar char="•"/>
            </a:pPr>
            <a:r>
              <a:rPr lang="en-US" sz="3000" dirty="0">
                <a:effectLst/>
              </a:rPr>
              <a:t>NRC regulations require licensees to develop a range of protective actions, consistent with Federal guidance</a:t>
            </a:r>
          </a:p>
          <a:p>
            <a:pPr indent="-228600" defTabSz="914400">
              <a:lnSpc>
                <a:spcPct val="90000"/>
              </a:lnSpc>
              <a:buFont typeface="Arial" panose="020B0604020202020204" pitchFamily="34" charset="0"/>
              <a:buChar char="•"/>
            </a:pPr>
            <a:r>
              <a:rPr lang="en-US" sz="3000" dirty="0"/>
              <a:t>Evacuation has historically been viewed as the default action</a:t>
            </a:r>
          </a:p>
          <a:p>
            <a:pPr indent="-228600" defTabSz="914400">
              <a:lnSpc>
                <a:spcPct val="90000"/>
              </a:lnSpc>
              <a:buFont typeface="Arial" panose="020B0604020202020204" pitchFamily="34" charset="0"/>
              <a:buChar char="•"/>
            </a:pPr>
            <a:r>
              <a:rPr lang="en-US" sz="3000" dirty="0"/>
              <a:t>New evidence suggests that sheltering-in-place may be more beneficial than indicated by earlier studies</a:t>
            </a:r>
          </a:p>
        </p:txBody>
      </p:sp>
      <p:sp>
        <p:nvSpPr>
          <p:cNvPr id="5" name="Footer Placeholder 4">
            <a:extLst>
              <a:ext uri="{FF2B5EF4-FFF2-40B4-BE49-F238E27FC236}">
                <a16:creationId xmlns:a16="http://schemas.microsoft.com/office/drawing/2014/main" id="{5B103C19-1812-B6C0-C3F6-2405E3CF94A7}"/>
              </a:ext>
            </a:extLst>
          </p:cNvPr>
          <p:cNvSpPr>
            <a:spLocks noGrp="1"/>
          </p:cNvSpPr>
          <p:nvPr>
            <p:ph type="ftr" sz="quarter" idx="11"/>
          </p:nvPr>
        </p:nvSpPr>
        <p:spPr>
          <a:xfrm>
            <a:off x="2778711" y="6173786"/>
            <a:ext cx="2641187"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pic>
        <p:nvPicPr>
          <p:cNvPr id="7" name="Content Placeholder 7">
            <a:extLst>
              <a:ext uri="{FF2B5EF4-FFF2-40B4-BE49-F238E27FC236}">
                <a16:creationId xmlns:a16="http://schemas.microsoft.com/office/drawing/2014/main" id="{429F9A8A-AA22-2A35-8896-05367EC02091}"/>
              </a:ext>
            </a:extLst>
          </p:cNvPr>
          <p:cNvPicPr>
            <a:picLocks noChangeAspect="1"/>
          </p:cNvPicPr>
          <p:nvPr/>
        </p:nvPicPr>
        <p:blipFill>
          <a:blip r:embed="rId2">
            <a:alphaModFix amt="11000"/>
          </a:blip>
          <a:stretch>
            <a:fillRect/>
          </a:stretch>
        </p:blipFill>
        <p:spPr>
          <a:xfrm>
            <a:off x="623656" y="1327878"/>
            <a:ext cx="7896687" cy="4400292"/>
          </a:xfrm>
          <a:prstGeom prst="rect">
            <a:avLst/>
          </a:prstGeom>
        </p:spPr>
      </p:pic>
      <p:sp>
        <p:nvSpPr>
          <p:cNvPr id="8" name="Date Placeholder 7">
            <a:extLst>
              <a:ext uri="{FF2B5EF4-FFF2-40B4-BE49-F238E27FC236}">
                <a16:creationId xmlns:a16="http://schemas.microsoft.com/office/drawing/2014/main" id="{EF4E4395-8F97-99F6-A8CF-64327E069438}"/>
              </a:ext>
            </a:extLst>
          </p:cNvPr>
          <p:cNvSpPr>
            <a:spLocks noGrp="1"/>
          </p:cNvSpPr>
          <p:nvPr>
            <p:ph type="dt" sz="half" idx="10"/>
          </p:nvPr>
        </p:nvSpPr>
        <p:spPr/>
        <p:txBody>
          <a:bodyPr/>
          <a:lstStyle/>
          <a:p>
            <a:fld id="{05EE7C49-D339-4114-B1DB-8B78975A3EA4}" type="datetime1">
              <a:rPr lang="en-US" smtClean="0"/>
              <a:t>9/9/2022</a:t>
            </a:fld>
            <a:endParaRPr lang="en-US"/>
          </a:p>
        </p:txBody>
      </p:sp>
      <p:sp>
        <p:nvSpPr>
          <p:cNvPr id="9" name="Slide Number Placeholder 8">
            <a:extLst>
              <a:ext uri="{FF2B5EF4-FFF2-40B4-BE49-F238E27FC236}">
                <a16:creationId xmlns:a16="http://schemas.microsoft.com/office/drawing/2014/main" id="{D30C783A-35E7-ABD6-6E14-EEE364E1CE99}"/>
              </a:ext>
            </a:extLst>
          </p:cNvPr>
          <p:cNvSpPr>
            <a:spLocks noGrp="1"/>
          </p:cNvSpPr>
          <p:nvPr>
            <p:ph type="sldNum" sz="quarter" idx="12"/>
          </p:nvPr>
        </p:nvSpPr>
        <p:spPr/>
        <p:txBody>
          <a:bodyPr/>
          <a:lstStyle/>
          <a:p>
            <a:fld id="{B980B012-4B4C-0D4B-9961-39BAA1B684BE}" type="slidenum">
              <a:rPr lang="en-US" smtClean="0"/>
              <a:pPr/>
              <a:t>3</a:t>
            </a:fld>
            <a:endParaRPr lang="en-US"/>
          </a:p>
        </p:txBody>
      </p:sp>
    </p:spTree>
    <p:extLst>
      <p:ext uri="{BB962C8B-B14F-4D97-AF65-F5344CB8AC3E}">
        <p14:creationId xmlns:p14="http://schemas.microsoft.com/office/powerpoint/2010/main" val="2819661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6B9C3-6AB2-4D6B-97AC-0DAA1A6A365A}"/>
              </a:ext>
            </a:extLst>
          </p:cNvPr>
          <p:cNvSpPr>
            <a:spLocks noGrp="1"/>
          </p:cNvSpPr>
          <p:nvPr>
            <p:ph type="title"/>
          </p:nvPr>
        </p:nvSpPr>
        <p:spPr/>
        <p:txBody>
          <a:bodyPr>
            <a:normAutofit/>
          </a:bodyPr>
          <a:lstStyle/>
          <a:p>
            <a:r>
              <a:rPr lang="en-US" dirty="0"/>
              <a:t>Motivation for SIP Research</a:t>
            </a:r>
          </a:p>
        </p:txBody>
      </p:sp>
      <p:sp>
        <p:nvSpPr>
          <p:cNvPr id="3" name="Content Placeholder 2">
            <a:extLst>
              <a:ext uri="{FF2B5EF4-FFF2-40B4-BE49-F238E27FC236}">
                <a16:creationId xmlns:a16="http://schemas.microsoft.com/office/drawing/2014/main" id="{A0B62444-4DBD-4C20-9E98-112981B4DE15}"/>
              </a:ext>
            </a:extLst>
          </p:cNvPr>
          <p:cNvSpPr>
            <a:spLocks noGrp="1"/>
          </p:cNvSpPr>
          <p:nvPr>
            <p:ph idx="1"/>
          </p:nvPr>
        </p:nvSpPr>
        <p:spPr/>
        <p:txBody>
          <a:bodyPr/>
          <a:lstStyle/>
          <a:p>
            <a:r>
              <a:rPr lang="en-US" sz="2400" dirty="0">
                <a:latin typeface="Arial" panose="020B0604020202020204" pitchFamily="34" charset="0"/>
                <a:ea typeface="Arial" panose="020B0604020202020204" pitchFamily="34" charset="0"/>
              </a:rPr>
              <a:t>P</a:t>
            </a:r>
            <a:r>
              <a:rPr lang="en-US" sz="2400" dirty="0">
                <a:effectLst/>
                <a:latin typeface="Arial" panose="020B0604020202020204" pitchFamily="34" charset="0"/>
                <a:ea typeface="Arial" panose="020B0604020202020204" pitchFamily="34" charset="0"/>
              </a:rPr>
              <a:t>rovide insight into the use of heating, ventilation, and air conditioning (HVAC) while sheltering-in-place in response to a radiological release</a:t>
            </a:r>
          </a:p>
          <a:p>
            <a:endParaRPr lang="en-US" sz="2400" dirty="0">
              <a:latin typeface="Arial" panose="020B0604020202020204" pitchFamily="34" charset="0"/>
              <a:ea typeface="Arial" panose="020B0604020202020204" pitchFamily="34" charset="0"/>
            </a:endParaRPr>
          </a:p>
          <a:p>
            <a:r>
              <a:rPr lang="en-US" sz="2400" dirty="0">
                <a:latin typeface="Arial" panose="020B0604020202020204" pitchFamily="34" charset="0"/>
                <a:ea typeface="Arial" panose="020B0604020202020204" pitchFamily="34" charset="0"/>
              </a:rPr>
              <a:t>Performed literature review </a:t>
            </a:r>
            <a:r>
              <a:rPr lang="en-US" sz="2400" dirty="0">
                <a:effectLst/>
                <a:latin typeface="Arial" panose="020B0604020202020204" pitchFamily="34" charset="0"/>
                <a:ea typeface="Arial" panose="020B0604020202020204" pitchFamily="34" charset="0"/>
              </a:rPr>
              <a:t>to examine positive or negative health effects in populations sheltering-in-place in response to various emergencies, including nuclear power plant accidents</a:t>
            </a:r>
          </a:p>
          <a:p>
            <a:pPr lvl="0"/>
            <a:endParaRPr lang="en-US" dirty="0"/>
          </a:p>
          <a:p>
            <a:pPr lvl="0"/>
            <a:endParaRPr lang="en-US" dirty="0"/>
          </a:p>
          <a:p>
            <a:endParaRPr lang="en-US" dirty="0"/>
          </a:p>
        </p:txBody>
      </p:sp>
      <p:sp>
        <p:nvSpPr>
          <p:cNvPr id="5" name="Footer Placeholder 4">
            <a:extLst>
              <a:ext uri="{FF2B5EF4-FFF2-40B4-BE49-F238E27FC236}">
                <a16:creationId xmlns:a16="http://schemas.microsoft.com/office/drawing/2014/main" id="{862DFD27-6DE6-413F-9BB2-112E9B08E566}"/>
              </a:ext>
            </a:extLst>
          </p:cNvPr>
          <p:cNvSpPr>
            <a:spLocks noGrp="1"/>
          </p:cNvSpPr>
          <p:nvPr>
            <p:ph type="ftr" sz="quarter" idx="11"/>
          </p:nvPr>
        </p:nvSpPr>
        <p:spPr>
          <a:xfrm>
            <a:off x="2863782" y="6173786"/>
            <a:ext cx="2556116" cy="365125"/>
          </a:xfrm>
        </p:spPr>
        <p:txBody>
          <a:bodyPr/>
          <a:lstStyle/>
          <a:p>
            <a:r>
              <a:rPr lang="en-US" dirty="0"/>
              <a:t>Pilot: Application of HVAC while SIP</a:t>
            </a:r>
          </a:p>
        </p:txBody>
      </p:sp>
      <p:sp>
        <p:nvSpPr>
          <p:cNvPr id="7" name="Date Placeholder 6">
            <a:extLst>
              <a:ext uri="{FF2B5EF4-FFF2-40B4-BE49-F238E27FC236}">
                <a16:creationId xmlns:a16="http://schemas.microsoft.com/office/drawing/2014/main" id="{1E78D220-E33E-BDC7-6F8C-0A2984BADB03}"/>
              </a:ext>
            </a:extLst>
          </p:cNvPr>
          <p:cNvSpPr>
            <a:spLocks noGrp="1"/>
          </p:cNvSpPr>
          <p:nvPr>
            <p:ph type="dt" sz="half" idx="10"/>
          </p:nvPr>
        </p:nvSpPr>
        <p:spPr/>
        <p:txBody>
          <a:bodyPr/>
          <a:lstStyle/>
          <a:p>
            <a:fld id="{5ECC3010-3C28-46DD-8632-18DDB2AE3D32}" type="datetime1">
              <a:rPr lang="en-US" smtClean="0"/>
              <a:t>9/9/2022</a:t>
            </a:fld>
            <a:endParaRPr lang="en-US"/>
          </a:p>
        </p:txBody>
      </p:sp>
      <p:sp>
        <p:nvSpPr>
          <p:cNvPr id="8" name="Slide Number Placeholder 7">
            <a:extLst>
              <a:ext uri="{FF2B5EF4-FFF2-40B4-BE49-F238E27FC236}">
                <a16:creationId xmlns:a16="http://schemas.microsoft.com/office/drawing/2014/main" id="{A8783CE5-1C7C-858B-1529-80CEBA0F4D41}"/>
              </a:ext>
            </a:extLst>
          </p:cNvPr>
          <p:cNvSpPr>
            <a:spLocks noGrp="1"/>
          </p:cNvSpPr>
          <p:nvPr>
            <p:ph type="sldNum" sz="quarter" idx="12"/>
          </p:nvPr>
        </p:nvSpPr>
        <p:spPr/>
        <p:txBody>
          <a:bodyPr/>
          <a:lstStyle/>
          <a:p>
            <a:fld id="{B980B012-4B4C-0D4B-9961-39BAA1B684BE}" type="slidenum">
              <a:rPr lang="en-US" smtClean="0"/>
              <a:pPr/>
              <a:t>4</a:t>
            </a:fld>
            <a:endParaRPr lang="en-US"/>
          </a:p>
        </p:txBody>
      </p:sp>
    </p:spTree>
    <p:extLst>
      <p:ext uri="{BB962C8B-B14F-4D97-AF65-F5344CB8AC3E}">
        <p14:creationId xmlns:p14="http://schemas.microsoft.com/office/powerpoint/2010/main" val="3448481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24ECFAAC-3F0A-461F-B5C9-CD0A424C3DE5}"/>
              </a:ext>
            </a:extLst>
          </p:cNvPr>
          <p:cNvGraphicFramePr/>
          <p:nvPr>
            <p:extLst>
              <p:ext uri="{D42A27DB-BD31-4B8C-83A1-F6EECF244321}">
                <p14:modId xmlns:p14="http://schemas.microsoft.com/office/powerpoint/2010/main" val="2891909050"/>
              </p:ext>
            </p:extLst>
          </p:nvPr>
        </p:nvGraphicFramePr>
        <p:xfrm>
          <a:off x="355107" y="1402672"/>
          <a:ext cx="7670307" cy="447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ED7AD91C-D0E5-4E15-A04D-FEF57720CBE2}"/>
              </a:ext>
            </a:extLst>
          </p:cNvPr>
          <p:cNvSpPr>
            <a:spLocks noGrp="1"/>
          </p:cNvSpPr>
          <p:nvPr>
            <p:ph type="ftr" sz="quarter" idx="11"/>
          </p:nvPr>
        </p:nvSpPr>
        <p:spPr>
          <a:xfrm>
            <a:off x="3124200" y="6173786"/>
            <a:ext cx="2486487" cy="365125"/>
          </a:xfrm>
        </p:spPr>
        <p:txBody>
          <a:bodyPr/>
          <a:lstStyle/>
          <a:p>
            <a:r>
              <a:rPr lang="en-US" dirty="0"/>
              <a:t>Pilot: Application of HVAC while SIP</a:t>
            </a:r>
          </a:p>
        </p:txBody>
      </p:sp>
      <p:sp>
        <p:nvSpPr>
          <p:cNvPr id="6" name="TextBox 5">
            <a:extLst>
              <a:ext uri="{FF2B5EF4-FFF2-40B4-BE49-F238E27FC236}">
                <a16:creationId xmlns:a16="http://schemas.microsoft.com/office/drawing/2014/main" id="{B1B30D80-4360-F735-F5F5-FF601DA2729E}"/>
              </a:ext>
            </a:extLst>
          </p:cNvPr>
          <p:cNvSpPr txBox="1"/>
          <p:nvPr/>
        </p:nvSpPr>
        <p:spPr>
          <a:xfrm>
            <a:off x="807868" y="594804"/>
            <a:ext cx="7359588" cy="646331"/>
          </a:xfrm>
          <a:prstGeom prst="rect">
            <a:avLst/>
          </a:prstGeom>
          <a:noFill/>
        </p:spPr>
        <p:txBody>
          <a:bodyPr wrap="square" rtlCol="0">
            <a:spAutoFit/>
          </a:bodyPr>
          <a:lstStyle/>
          <a:p>
            <a:pPr algn="ctr"/>
            <a:r>
              <a:rPr lang="en-US" sz="3600" dirty="0"/>
              <a:t>Literature Survey Categories</a:t>
            </a:r>
          </a:p>
        </p:txBody>
      </p:sp>
      <p:sp>
        <p:nvSpPr>
          <p:cNvPr id="7" name="Date Placeholder 6">
            <a:extLst>
              <a:ext uri="{FF2B5EF4-FFF2-40B4-BE49-F238E27FC236}">
                <a16:creationId xmlns:a16="http://schemas.microsoft.com/office/drawing/2014/main" id="{4BB68827-D4DB-E32D-AF00-3591532A056C}"/>
              </a:ext>
            </a:extLst>
          </p:cNvPr>
          <p:cNvSpPr>
            <a:spLocks noGrp="1"/>
          </p:cNvSpPr>
          <p:nvPr>
            <p:ph type="dt" sz="half" idx="10"/>
          </p:nvPr>
        </p:nvSpPr>
        <p:spPr/>
        <p:txBody>
          <a:bodyPr/>
          <a:lstStyle/>
          <a:p>
            <a:fld id="{4ABAF542-59DF-4A1F-9DDF-1DB4BD100D0A}" type="datetime1">
              <a:rPr lang="en-US" smtClean="0"/>
              <a:t>9/9/2022</a:t>
            </a:fld>
            <a:endParaRPr lang="en-US"/>
          </a:p>
        </p:txBody>
      </p:sp>
      <p:sp>
        <p:nvSpPr>
          <p:cNvPr id="8" name="Slide Number Placeholder 7">
            <a:extLst>
              <a:ext uri="{FF2B5EF4-FFF2-40B4-BE49-F238E27FC236}">
                <a16:creationId xmlns:a16="http://schemas.microsoft.com/office/drawing/2014/main" id="{24D7CE67-23D2-F925-62C1-F8EDAC56577C}"/>
              </a:ext>
            </a:extLst>
          </p:cNvPr>
          <p:cNvSpPr>
            <a:spLocks noGrp="1"/>
          </p:cNvSpPr>
          <p:nvPr>
            <p:ph type="sldNum" sz="quarter" idx="12"/>
          </p:nvPr>
        </p:nvSpPr>
        <p:spPr/>
        <p:txBody>
          <a:bodyPr/>
          <a:lstStyle/>
          <a:p>
            <a:fld id="{B980B012-4B4C-0D4B-9961-39BAA1B684BE}" type="slidenum">
              <a:rPr lang="en-US" smtClean="0"/>
              <a:pPr/>
              <a:t>5</a:t>
            </a:fld>
            <a:endParaRPr lang="en-US"/>
          </a:p>
        </p:txBody>
      </p:sp>
    </p:spTree>
    <p:extLst>
      <p:ext uri="{BB962C8B-B14F-4D97-AF65-F5344CB8AC3E}">
        <p14:creationId xmlns:p14="http://schemas.microsoft.com/office/powerpoint/2010/main" val="3332075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Slide Background Fill">
            <a:extLst>
              <a:ext uri="{FF2B5EF4-FFF2-40B4-BE49-F238E27FC236}">
                <a16:creationId xmlns:a16="http://schemas.microsoft.com/office/drawing/2014/main" id="{C3420C89-0B09-4632-A4AF-3971D08BF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Color Cover">
            <a:extLst>
              <a:ext uri="{FF2B5EF4-FFF2-40B4-BE49-F238E27FC236}">
                <a16:creationId xmlns:a16="http://schemas.microsoft.com/office/drawing/2014/main" id="{4E5CBA61-BF74-40B4-A3A8-366BBA626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15">
            <a:extLst>
              <a:ext uri="{FF2B5EF4-FFF2-40B4-BE49-F238E27FC236}">
                <a16:creationId xmlns:a16="http://schemas.microsoft.com/office/drawing/2014/main" id="{AC27E70C-5470-4262-B9CE-AE52C51CF4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9141714" cy="3490956"/>
            <a:chOff x="651279" y="598259"/>
            <a:chExt cx="10889442" cy="5680742"/>
          </a:xfrm>
        </p:grpSpPr>
        <p:sp>
          <p:nvSpPr>
            <p:cNvPr id="17" name="Color">
              <a:extLst>
                <a:ext uri="{FF2B5EF4-FFF2-40B4-BE49-F238E27FC236}">
                  <a16:creationId xmlns:a16="http://schemas.microsoft.com/office/drawing/2014/main" id="{B5C7D35F-738C-47DF-AD6E-859806E460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Color">
              <a:extLst>
                <a:ext uri="{FF2B5EF4-FFF2-40B4-BE49-F238E27FC236}">
                  <a16:creationId xmlns:a16="http://schemas.microsoft.com/office/drawing/2014/main" id="{740F8C8B-E52F-46CF-89C7-51C6A037C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extLst>
              <a:ext uri="{FF2B5EF4-FFF2-40B4-BE49-F238E27FC236}">
                <a16:creationId xmlns:a16="http://schemas.microsoft.com/office/drawing/2014/main" id="{66CC972B-19F7-0BDC-24E7-50DFB588E5D6}"/>
              </a:ext>
            </a:extLst>
          </p:cNvPr>
          <p:cNvPicPr>
            <a:picLocks noChangeAspect="1"/>
          </p:cNvPicPr>
          <p:nvPr/>
        </p:nvPicPr>
        <p:blipFill rotWithShape="1">
          <a:blip r:embed="rId3"/>
          <a:srcRect t="19406" r="1" b="31879"/>
          <a:stretch/>
        </p:blipFill>
        <p:spPr>
          <a:xfrm>
            <a:off x="4074043" y="710904"/>
            <a:ext cx="1967791" cy="798515"/>
          </a:xfrm>
          <a:prstGeom prst="rect">
            <a:avLst/>
          </a:prstGeom>
        </p:spPr>
      </p:pic>
      <p:grpSp>
        <p:nvGrpSpPr>
          <p:cNvPr id="31" name="Group 19">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21" name="Freeform: Shape 20">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2" name="Freeform: Shape 21">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24">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Freeform: Shape 26">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9DAF10ED-FD8C-ED7D-FCAF-A256FBFE72E9}"/>
              </a:ext>
            </a:extLst>
          </p:cNvPr>
          <p:cNvSpPr>
            <a:spLocks noGrp="1"/>
          </p:cNvSpPr>
          <p:nvPr>
            <p:ph type="title"/>
          </p:nvPr>
        </p:nvSpPr>
        <p:spPr>
          <a:xfrm>
            <a:off x="589788" y="841250"/>
            <a:ext cx="3840169" cy="720186"/>
          </a:xfrm>
        </p:spPr>
        <p:txBody>
          <a:bodyPr anchor="b">
            <a:noAutofit/>
          </a:bodyPr>
          <a:lstStyle/>
          <a:p>
            <a:pPr algn="l"/>
            <a:r>
              <a:rPr lang="en-US" sz="5400" dirty="0">
                <a:solidFill>
                  <a:schemeClr val="bg1"/>
                </a:solidFill>
              </a:rPr>
              <a:t>Ventilation</a:t>
            </a:r>
          </a:p>
        </p:txBody>
      </p:sp>
      <p:sp>
        <p:nvSpPr>
          <p:cNvPr id="3" name="Content Placeholder 2">
            <a:extLst>
              <a:ext uri="{FF2B5EF4-FFF2-40B4-BE49-F238E27FC236}">
                <a16:creationId xmlns:a16="http://schemas.microsoft.com/office/drawing/2014/main" id="{B5CAEEFE-624E-B8F2-D6F2-3DB36B28F611}"/>
              </a:ext>
            </a:extLst>
          </p:cNvPr>
          <p:cNvSpPr>
            <a:spLocks noGrp="1"/>
          </p:cNvSpPr>
          <p:nvPr>
            <p:ph idx="1"/>
          </p:nvPr>
        </p:nvSpPr>
        <p:spPr>
          <a:xfrm>
            <a:off x="226538" y="1561436"/>
            <a:ext cx="8276241" cy="5043550"/>
          </a:xfrm>
        </p:spPr>
        <p:txBody>
          <a:bodyPr anchor="ctr">
            <a:normAutofit/>
          </a:bodyPr>
          <a:lstStyle/>
          <a:p>
            <a:pPr>
              <a:lnSpc>
                <a:spcPct val="90000"/>
              </a:lnSpc>
            </a:pPr>
            <a:r>
              <a:rPr lang="en-US" sz="2800" dirty="0">
                <a:solidFill>
                  <a:schemeClr val="tx2"/>
                </a:solidFill>
                <a:latin typeface="Arial" panose="020B0604020202020204" pitchFamily="34" charset="0"/>
                <a:ea typeface="Arial" panose="020B0604020202020204" pitchFamily="34" charset="0"/>
              </a:rPr>
              <a:t>R</a:t>
            </a:r>
            <a:r>
              <a:rPr lang="en-US" sz="2800" dirty="0">
                <a:solidFill>
                  <a:schemeClr val="tx2"/>
                </a:solidFill>
                <a:effectLst/>
                <a:latin typeface="Arial" panose="020B0604020202020204" pitchFamily="34" charset="0"/>
                <a:ea typeface="Arial" panose="020B0604020202020204" pitchFamily="34" charset="0"/>
              </a:rPr>
              <a:t>emoves/dilutes pollutants concentration/</a:t>
            </a:r>
            <a:r>
              <a:rPr lang="en-US" sz="2800" dirty="0">
                <a:solidFill>
                  <a:schemeClr val="tx2"/>
                </a:solidFill>
                <a:latin typeface="Arial" panose="020B0604020202020204" pitchFamily="34" charset="0"/>
              </a:rPr>
              <a:t>Reduces high indoor temperatures</a:t>
            </a:r>
            <a:endParaRPr lang="en-US" sz="2800" dirty="0">
              <a:solidFill>
                <a:schemeClr val="tx2"/>
              </a:solidFill>
              <a:effectLst/>
              <a:latin typeface="Arial" panose="020B0604020202020204" pitchFamily="34" charset="0"/>
              <a:ea typeface="Arial" panose="020B0604020202020204" pitchFamily="34" charset="0"/>
            </a:endParaRPr>
          </a:p>
          <a:p>
            <a:pPr>
              <a:lnSpc>
                <a:spcPct val="90000"/>
              </a:lnSpc>
            </a:pPr>
            <a:r>
              <a:rPr lang="en-US" sz="2800" dirty="0">
                <a:solidFill>
                  <a:schemeClr val="tx2"/>
                </a:solidFill>
                <a:latin typeface="Arial" panose="020B0604020202020204" pitchFamily="34" charset="0"/>
                <a:ea typeface="Arial" panose="020B0604020202020204" pitchFamily="34" charset="0"/>
              </a:rPr>
              <a:t>S</a:t>
            </a:r>
            <a:r>
              <a:rPr lang="en-US" sz="2800" dirty="0">
                <a:solidFill>
                  <a:schemeClr val="tx2"/>
                </a:solidFill>
                <a:effectLst/>
                <a:latin typeface="Arial" panose="020B0604020202020204" pitchFamily="34" charset="0"/>
                <a:ea typeface="Arial" panose="020B0604020202020204" pitchFamily="34" charset="0"/>
              </a:rPr>
              <a:t>everal laboratory/field experiments </a:t>
            </a:r>
            <a:r>
              <a:rPr lang="en-US" sz="2800" dirty="0">
                <a:solidFill>
                  <a:schemeClr val="tx2"/>
                </a:solidFill>
                <a:latin typeface="Arial" panose="020B0604020202020204" pitchFamily="34" charset="0"/>
                <a:ea typeface="Arial" panose="020B0604020202020204" pitchFamily="34" charset="0"/>
              </a:rPr>
              <a:t>performed </a:t>
            </a:r>
            <a:r>
              <a:rPr lang="en-US" sz="2800" dirty="0">
                <a:solidFill>
                  <a:schemeClr val="tx2"/>
                </a:solidFill>
                <a:effectLst/>
                <a:latin typeface="Arial" panose="020B0604020202020204" pitchFamily="34" charset="0"/>
                <a:ea typeface="Arial" panose="020B0604020202020204" pitchFamily="34" charset="0"/>
              </a:rPr>
              <a:t>to find optimum ventilation rates</a:t>
            </a:r>
          </a:p>
          <a:p>
            <a:pPr>
              <a:lnSpc>
                <a:spcPct val="90000"/>
              </a:lnSpc>
            </a:pPr>
            <a:r>
              <a:rPr lang="en-US" sz="2800" dirty="0">
                <a:solidFill>
                  <a:schemeClr val="tx2"/>
                </a:solidFill>
                <a:effectLst/>
                <a:latin typeface="Arial" panose="020B0604020202020204" pitchFamily="34" charset="0"/>
                <a:ea typeface="Arial" panose="020B0604020202020204" pitchFamily="34" charset="0"/>
              </a:rPr>
              <a:t>Positive/negative effects of ventilation on human health explored</a:t>
            </a:r>
          </a:p>
          <a:p>
            <a:pPr lvl="1">
              <a:lnSpc>
                <a:spcPct val="90000"/>
              </a:lnSpc>
            </a:pPr>
            <a:r>
              <a:rPr lang="en-US" dirty="0">
                <a:solidFill>
                  <a:schemeClr val="tx2"/>
                </a:solidFill>
                <a:effectLst/>
                <a:latin typeface="Arial" panose="020B0604020202020204" pitchFamily="34" charset="0"/>
                <a:ea typeface="Arial" panose="020B0604020202020204" pitchFamily="34" charset="0"/>
              </a:rPr>
              <a:t>office-type working</a:t>
            </a:r>
          </a:p>
          <a:p>
            <a:pPr lvl="1">
              <a:lnSpc>
                <a:spcPct val="90000"/>
              </a:lnSpc>
            </a:pPr>
            <a:r>
              <a:rPr lang="en-US" dirty="0">
                <a:solidFill>
                  <a:schemeClr val="tx2"/>
                </a:solidFill>
                <a:effectLst/>
                <a:latin typeface="Arial" panose="020B0604020202020204" pitchFamily="34" charset="0"/>
                <a:ea typeface="Arial" panose="020B0604020202020204" pitchFamily="34" charset="0"/>
              </a:rPr>
              <a:t>residential buildings</a:t>
            </a:r>
          </a:p>
          <a:p>
            <a:pPr lvl="1">
              <a:lnSpc>
                <a:spcPct val="90000"/>
              </a:lnSpc>
            </a:pPr>
            <a:r>
              <a:rPr lang="en-US" dirty="0">
                <a:solidFill>
                  <a:schemeClr val="tx2"/>
                </a:solidFill>
                <a:effectLst/>
                <a:latin typeface="Arial" panose="020B0604020202020204" pitchFamily="34" charset="0"/>
                <a:ea typeface="Arial" panose="020B0604020202020204" pitchFamily="34" charset="0"/>
              </a:rPr>
              <a:t>industrial environment</a:t>
            </a:r>
          </a:p>
          <a:p>
            <a:pPr>
              <a:lnSpc>
                <a:spcPct val="90000"/>
              </a:lnSpc>
            </a:pPr>
            <a:r>
              <a:rPr lang="en-US" sz="2800" dirty="0">
                <a:solidFill>
                  <a:schemeClr val="tx2"/>
                </a:solidFill>
                <a:effectLst/>
                <a:latin typeface="Arial" panose="020B0604020202020204" pitchFamily="34" charset="0"/>
                <a:ea typeface="Arial" panose="020B0604020202020204" pitchFamily="34" charset="0"/>
              </a:rPr>
              <a:t>HVAC designs proposed to improve indoor air quality (IAQ)</a:t>
            </a:r>
          </a:p>
        </p:txBody>
      </p:sp>
      <p:sp>
        <p:nvSpPr>
          <p:cNvPr id="5" name="Footer Placeholder 4">
            <a:extLst>
              <a:ext uri="{FF2B5EF4-FFF2-40B4-BE49-F238E27FC236}">
                <a16:creationId xmlns:a16="http://schemas.microsoft.com/office/drawing/2014/main" id="{874CDA35-EF71-E954-B695-4863D450A69F}"/>
              </a:ext>
            </a:extLst>
          </p:cNvPr>
          <p:cNvSpPr>
            <a:spLocks noGrp="1"/>
          </p:cNvSpPr>
          <p:nvPr>
            <p:ph type="ftr" sz="quarter" idx="11"/>
          </p:nvPr>
        </p:nvSpPr>
        <p:spPr>
          <a:xfrm rot="5400000">
            <a:off x="7530084" y="4032504"/>
            <a:ext cx="2743200" cy="640080"/>
          </a:xfrm>
        </p:spPr>
        <p:txBody>
          <a:bodyPr anchor="ctr">
            <a:normAutofit/>
          </a:bodyPr>
          <a:lstStyle/>
          <a:p>
            <a:pPr defTabSz="914400">
              <a:spcAft>
                <a:spcPts val="600"/>
              </a:spcAft>
            </a:pPr>
            <a:r>
              <a:rPr lang="en-US" sz="900">
                <a:solidFill>
                  <a:schemeClr val="tx2"/>
                </a:solidFill>
                <a:latin typeface="Arial" panose="020B0604020202020204" pitchFamily="34" charset="0"/>
                <a:ea typeface="Arial" panose="020B0604020202020204" pitchFamily="34" charset="0"/>
              </a:rPr>
              <a:t>Pilot: Application of HVAC while SIP</a:t>
            </a:r>
            <a:endParaRPr lang="en-US" sz="900" kern="1200">
              <a:solidFill>
                <a:schemeClr val="tx2"/>
              </a:solidFill>
              <a:latin typeface="+mn-lt"/>
              <a:ea typeface="+mn-ea"/>
              <a:cs typeface="+mn-cs"/>
            </a:endParaRPr>
          </a:p>
        </p:txBody>
      </p:sp>
      <p:sp>
        <p:nvSpPr>
          <p:cNvPr id="8" name="Date Placeholder 7">
            <a:extLst>
              <a:ext uri="{FF2B5EF4-FFF2-40B4-BE49-F238E27FC236}">
                <a16:creationId xmlns:a16="http://schemas.microsoft.com/office/drawing/2014/main" id="{32981844-AA82-A247-D2E1-63900CACCE6F}"/>
              </a:ext>
            </a:extLst>
          </p:cNvPr>
          <p:cNvSpPr>
            <a:spLocks noGrp="1"/>
          </p:cNvSpPr>
          <p:nvPr>
            <p:ph type="dt" sz="half" idx="10"/>
          </p:nvPr>
        </p:nvSpPr>
        <p:spPr/>
        <p:txBody>
          <a:bodyPr/>
          <a:lstStyle/>
          <a:p>
            <a:fld id="{DE7E6430-15EE-4B11-B50E-0497E321D064}" type="datetime1">
              <a:rPr lang="en-US" smtClean="0"/>
              <a:t>9/9/2022</a:t>
            </a:fld>
            <a:endParaRPr lang="en-US"/>
          </a:p>
        </p:txBody>
      </p:sp>
      <p:sp>
        <p:nvSpPr>
          <p:cNvPr id="9" name="Slide Number Placeholder 8">
            <a:extLst>
              <a:ext uri="{FF2B5EF4-FFF2-40B4-BE49-F238E27FC236}">
                <a16:creationId xmlns:a16="http://schemas.microsoft.com/office/drawing/2014/main" id="{504B1F77-ADFE-B1CA-4035-7CB0930E6866}"/>
              </a:ext>
            </a:extLst>
          </p:cNvPr>
          <p:cNvSpPr>
            <a:spLocks noGrp="1"/>
          </p:cNvSpPr>
          <p:nvPr>
            <p:ph type="sldNum" sz="quarter" idx="12"/>
          </p:nvPr>
        </p:nvSpPr>
        <p:spPr/>
        <p:txBody>
          <a:bodyPr/>
          <a:lstStyle/>
          <a:p>
            <a:fld id="{B980B012-4B4C-0D4B-9961-39BAA1B684BE}" type="slidenum">
              <a:rPr lang="en-US" smtClean="0"/>
              <a:pPr/>
              <a:t>6</a:t>
            </a:fld>
            <a:endParaRPr lang="en-US"/>
          </a:p>
        </p:txBody>
      </p:sp>
    </p:spTree>
    <p:extLst>
      <p:ext uri="{BB962C8B-B14F-4D97-AF65-F5344CB8AC3E}">
        <p14:creationId xmlns:p14="http://schemas.microsoft.com/office/powerpoint/2010/main" val="1893610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7D8D6-1228-3171-3917-B1BF927B2931}"/>
              </a:ext>
            </a:extLst>
          </p:cNvPr>
          <p:cNvSpPr>
            <a:spLocks noGrp="1"/>
          </p:cNvSpPr>
          <p:nvPr>
            <p:ph type="title"/>
          </p:nvPr>
        </p:nvSpPr>
        <p:spPr/>
        <p:txBody>
          <a:bodyPr/>
          <a:lstStyle/>
          <a:p>
            <a:r>
              <a:rPr lang="en-US"/>
              <a:t>Ventilation using HVAC</a:t>
            </a:r>
            <a:r>
              <a:rPr lang="en-US" dirty="0"/>
              <a:t>/Filtration</a:t>
            </a:r>
          </a:p>
        </p:txBody>
      </p:sp>
      <p:sp>
        <p:nvSpPr>
          <p:cNvPr id="3" name="Content Placeholder 2">
            <a:extLst>
              <a:ext uri="{FF2B5EF4-FFF2-40B4-BE49-F238E27FC236}">
                <a16:creationId xmlns:a16="http://schemas.microsoft.com/office/drawing/2014/main" id="{B85B1E0C-D039-8341-6D7D-23C072D848B8}"/>
              </a:ext>
            </a:extLst>
          </p:cNvPr>
          <p:cNvSpPr>
            <a:spLocks noGrp="1"/>
          </p:cNvSpPr>
          <p:nvPr>
            <p:ph idx="1"/>
          </p:nvPr>
        </p:nvSpPr>
        <p:spPr>
          <a:xfrm>
            <a:off x="457200" y="1478448"/>
            <a:ext cx="8229600" cy="4525963"/>
          </a:xfrm>
        </p:spPr>
        <p:txBody>
          <a:bodyPr/>
          <a:lstStyle/>
          <a:p>
            <a:r>
              <a:rPr lang="en-US" sz="1800" dirty="0">
                <a:latin typeface="Arial" panose="020B0604020202020204" pitchFamily="34" charset="0"/>
              </a:rPr>
              <a:t>Filtration reduces particle exposures</a:t>
            </a:r>
          </a:p>
          <a:p>
            <a:r>
              <a:rPr lang="en-US" sz="1800" dirty="0">
                <a:latin typeface="Arial" panose="020B0604020202020204" pitchFamily="34" charset="0"/>
              </a:rPr>
              <a:t>Filter efficiency depends on particle size/type</a:t>
            </a:r>
          </a:p>
          <a:p>
            <a:r>
              <a:rPr lang="en-US" sz="1800" dirty="0">
                <a:latin typeface="Arial" panose="020B0604020202020204" pitchFamily="34" charset="0"/>
              </a:rPr>
              <a:t>Models produce data on particle size distributions</a:t>
            </a:r>
          </a:p>
          <a:p>
            <a:r>
              <a:rPr lang="en-US" sz="1800" dirty="0">
                <a:effectLst/>
                <a:latin typeface="Arial" panose="020B0604020202020204" pitchFamily="34" charset="0"/>
                <a:ea typeface="Arial" panose="020B0604020202020204" pitchFamily="34" charset="0"/>
              </a:rPr>
              <a:t>HVAC system can remove Ozone </a:t>
            </a:r>
          </a:p>
          <a:p>
            <a:pPr lvl="1"/>
            <a:r>
              <a:rPr lang="en-US" sz="1400" dirty="0">
                <a:effectLst/>
                <a:latin typeface="Arial" panose="020B0604020202020204" pitchFamily="34" charset="0"/>
                <a:ea typeface="Arial" panose="020B0604020202020204" pitchFamily="34" charset="0"/>
              </a:rPr>
              <a:t>Residential 22%</a:t>
            </a:r>
          </a:p>
          <a:p>
            <a:pPr lvl="1"/>
            <a:r>
              <a:rPr lang="en-US" sz="1400" dirty="0">
                <a:latin typeface="Arial" panose="020B0604020202020204" pitchFamily="34" charset="0"/>
                <a:ea typeface="Arial" panose="020B0604020202020204" pitchFamily="34" charset="0"/>
              </a:rPr>
              <a:t>C</a:t>
            </a:r>
            <a:r>
              <a:rPr lang="en-US" sz="1400" dirty="0">
                <a:effectLst/>
                <a:latin typeface="Arial" panose="020B0604020202020204" pitchFamily="34" charset="0"/>
                <a:ea typeface="Arial" panose="020B0604020202020204" pitchFamily="34" charset="0"/>
              </a:rPr>
              <a:t>ommercial buildings 95%</a:t>
            </a:r>
          </a:p>
          <a:p>
            <a:r>
              <a:rPr lang="en-US" sz="1800" dirty="0">
                <a:solidFill>
                  <a:srgbClr val="000000"/>
                </a:solidFill>
                <a:effectLst/>
                <a:latin typeface="Arial" panose="020B0604020202020204" pitchFamily="34" charset="0"/>
                <a:ea typeface="Arial" panose="020B0604020202020204" pitchFamily="34" charset="0"/>
                <a:cs typeface="EIGOKD+Arial"/>
              </a:rPr>
              <a:t>HVAC associated with sick building syndrome (SBS) symptoms</a:t>
            </a:r>
          </a:p>
          <a:p>
            <a:pPr lvl="1"/>
            <a:r>
              <a:rPr lang="en-US" sz="1800" dirty="0">
                <a:solidFill>
                  <a:srgbClr val="000000"/>
                </a:solidFill>
                <a:effectLst/>
                <a:latin typeface="Arial" panose="020B0604020202020204" pitchFamily="34" charset="0"/>
                <a:ea typeface="Arial" panose="020B0604020202020204" pitchFamily="34" charset="0"/>
                <a:cs typeface="EIGOKD+Arial"/>
              </a:rPr>
              <a:t>poor maintenance/hygiene</a:t>
            </a:r>
          </a:p>
          <a:p>
            <a:pPr lvl="1"/>
            <a:r>
              <a:rPr lang="en-US" sz="1800" dirty="0">
                <a:solidFill>
                  <a:srgbClr val="000000"/>
                </a:solidFill>
                <a:effectLst/>
                <a:latin typeface="Arial" panose="020B0604020202020204" pitchFamily="34" charset="0"/>
                <a:ea typeface="Arial" panose="020B0604020202020204" pitchFamily="34" charset="0"/>
                <a:cs typeface="EIGOKD+Arial"/>
              </a:rPr>
              <a:t>lack of moisture control</a:t>
            </a:r>
          </a:p>
          <a:p>
            <a:pPr lvl="1"/>
            <a:r>
              <a:rPr lang="en-US" sz="1800" dirty="0">
                <a:solidFill>
                  <a:srgbClr val="000000"/>
                </a:solidFill>
                <a:effectLst/>
                <a:latin typeface="Arial" panose="020B0604020202020204" pitchFamily="34" charset="0"/>
                <a:ea typeface="Arial" panose="020B0604020202020204" pitchFamily="34" charset="0"/>
                <a:cs typeface="EIGOKD+Arial"/>
              </a:rPr>
              <a:t>lack of control of HVAC materials and loaded filters</a:t>
            </a:r>
          </a:p>
          <a:p>
            <a:pPr lvl="1"/>
            <a:r>
              <a:rPr lang="en-US" sz="1800" dirty="0">
                <a:solidFill>
                  <a:srgbClr val="000000"/>
                </a:solidFill>
                <a:effectLst/>
                <a:latin typeface="Arial" panose="020B0604020202020204" pitchFamily="34" charset="0"/>
                <a:ea typeface="Arial" panose="020B0604020202020204" pitchFamily="34" charset="0"/>
                <a:cs typeface="EIGOKD+Arial"/>
              </a:rPr>
              <a:t>pollutant emissions from HVAC</a:t>
            </a:r>
          </a:p>
          <a:p>
            <a:pPr lvl="2"/>
            <a:r>
              <a:rPr lang="en-US" sz="1800" dirty="0">
                <a:solidFill>
                  <a:srgbClr val="000000"/>
                </a:solidFill>
                <a:effectLst/>
                <a:latin typeface="Arial" panose="020B0604020202020204" pitchFamily="34" charset="0"/>
                <a:ea typeface="Arial" panose="020B0604020202020204" pitchFamily="34" charset="0"/>
                <a:cs typeface="EIGOKD+Arial"/>
              </a:rPr>
              <a:t>duct liner</a:t>
            </a:r>
          </a:p>
          <a:p>
            <a:pPr lvl="2"/>
            <a:r>
              <a:rPr lang="en-US" sz="1800" dirty="0">
                <a:solidFill>
                  <a:srgbClr val="000000"/>
                </a:solidFill>
                <a:effectLst/>
                <a:latin typeface="Arial" panose="020B0604020202020204" pitchFamily="34" charset="0"/>
                <a:ea typeface="Arial" panose="020B0604020202020204" pitchFamily="34" charset="0"/>
                <a:cs typeface="EIGOKD+Arial"/>
              </a:rPr>
              <a:t>duct connector</a:t>
            </a:r>
          </a:p>
          <a:p>
            <a:pPr lvl="2"/>
            <a:r>
              <a:rPr lang="en-US" sz="1800" dirty="0">
                <a:solidFill>
                  <a:srgbClr val="000000"/>
                </a:solidFill>
                <a:effectLst/>
                <a:latin typeface="Arial" panose="020B0604020202020204" pitchFamily="34" charset="0"/>
                <a:ea typeface="Arial" panose="020B0604020202020204" pitchFamily="34" charset="0"/>
                <a:cs typeface="EIGOKD+Arial"/>
              </a:rPr>
              <a:t>duct sealant</a:t>
            </a:r>
            <a:endParaRPr lang="en-US" dirty="0"/>
          </a:p>
        </p:txBody>
      </p:sp>
      <p:sp>
        <p:nvSpPr>
          <p:cNvPr id="5" name="Footer Placeholder 4">
            <a:extLst>
              <a:ext uri="{FF2B5EF4-FFF2-40B4-BE49-F238E27FC236}">
                <a16:creationId xmlns:a16="http://schemas.microsoft.com/office/drawing/2014/main" id="{34EFFED5-BDC4-548A-EEA6-2108BD63B9DF}"/>
              </a:ext>
            </a:extLst>
          </p:cNvPr>
          <p:cNvSpPr>
            <a:spLocks noGrp="1"/>
          </p:cNvSpPr>
          <p:nvPr>
            <p:ph type="ftr" sz="quarter" idx="11"/>
          </p:nvPr>
        </p:nvSpPr>
        <p:spPr>
          <a:xfrm>
            <a:off x="3124199" y="6173786"/>
            <a:ext cx="2601897"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sp>
        <p:nvSpPr>
          <p:cNvPr id="7" name="Date Placeholder 6">
            <a:extLst>
              <a:ext uri="{FF2B5EF4-FFF2-40B4-BE49-F238E27FC236}">
                <a16:creationId xmlns:a16="http://schemas.microsoft.com/office/drawing/2014/main" id="{FB81C9BD-86AC-B724-2882-E35059F61A0B}"/>
              </a:ext>
            </a:extLst>
          </p:cNvPr>
          <p:cNvSpPr>
            <a:spLocks noGrp="1"/>
          </p:cNvSpPr>
          <p:nvPr>
            <p:ph type="dt" sz="half" idx="10"/>
          </p:nvPr>
        </p:nvSpPr>
        <p:spPr/>
        <p:txBody>
          <a:bodyPr/>
          <a:lstStyle/>
          <a:p>
            <a:fld id="{12D8DECD-D8F4-47CD-B718-1D582371CF8F}" type="datetime1">
              <a:rPr lang="en-US" smtClean="0"/>
              <a:t>9/9/2022</a:t>
            </a:fld>
            <a:endParaRPr lang="en-US"/>
          </a:p>
        </p:txBody>
      </p:sp>
      <p:sp>
        <p:nvSpPr>
          <p:cNvPr id="8" name="Slide Number Placeholder 7">
            <a:extLst>
              <a:ext uri="{FF2B5EF4-FFF2-40B4-BE49-F238E27FC236}">
                <a16:creationId xmlns:a16="http://schemas.microsoft.com/office/drawing/2014/main" id="{D9DB7770-0EBF-8113-3ADF-3C128DE5113C}"/>
              </a:ext>
            </a:extLst>
          </p:cNvPr>
          <p:cNvSpPr>
            <a:spLocks noGrp="1"/>
          </p:cNvSpPr>
          <p:nvPr>
            <p:ph type="sldNum" sz="quarter" idx="12"/>
          </p:nvPr>
        </p:nvSpPr>
        <p:spPr/>
        <p:txBody>
          <a:bodyPr/>
          <a:lstStyle/>
          <a:p>
            <a:fld id="{B980B012-4B4C-0D4B-9961-39BAA1B684BE}" type="slidenum">
              <a:rPr lang="en-US" smtClean="0"/>
              <a:pPr/>
              <a:t>7</a:t>
            </a:fld>
            <a:endParaRPr lang="en-US"/>
          </a:p>
        </p:txBody>
      </p:sp>
    </p:spTree>
    <p:extLst>
      <p:ext uri="{BB962C8B-B14F-4D97-AF65-F5344CB8AC3E}">
        <p14:creationId xmlns:p14="http://schemas.microsoft.com/office/powerpoint/2010/main" val="4130701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11">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B4ABE46-5D8D-FCB5-2289-358C0F99221B}"/>
              </a:ext>
            </a:extLst>
          </p:cNvPr>
          <p:cNvSpPr>
            <a:spLocks noGrp="1"/>
          </p:cNvSpPr>
          <p:nvPr>
            <p:ph type="title"/>
          </p:nvPr>
        </p:nvSpPr>
        <p:spPr>
          <a:xfrm>
            <a:off x="3288029" y="365125"/>
            <a:ext cx="5373370" cy="1325563"/>
          </a:xfrm>
        </p:spPr>
        <p:txBody>
          <a:bodyPr>
            <a:normAutofit/>
          </a:bodyPr>
          <a:lstStyle/>
          <a:p>
            <a:pPr>
              <a:lnSpc>
                <a:spcPct val="90000"/>
              </a:lnSpc>
            </a:pPr>
            <a:r>
              <a:rPr lang="en-US" dirty="0"/>
              <a:t>Effectiveness of HVAC for shelter-in-place</a:t>
            </a:r>
          </a:p>
        </p:txBody>
      </p:sp>
      <p:pic>
        <p:nvPicPr>
          <p:cNvPr id="7" name="Picture 6">
            <a:extLst>
              <a:ext uri="{FF2B5EF4-FFF2-40B4-BE49-F238E27FC236}">
                <a16:creationId xmlns:a16="http://schemas.microsoft.com/office/drawing/2014/main" id="{BB402008-FBAA-FCDF-6EEB-4FCC219C209B}"/>
              </a:ext>
            </a:extLst>
          </p:cNvPr>
          <p:cNvPicPr>
            <a:picLocks noChangeAspect="1"/>
          </p:cNvPicPr>
          <p:nvPr/>
        </p:nvPicPr>
        <p:blipFill>
          <a:blip r:embed="rId3"/>
          <a:stretch>
            <a:fillRect/>
          </a:stretch>
        </p:blipFill>
        <p:spPr>
          <a:xfrm>
            <a:off x="360045" y="2285347"/>
            <a:ext cx="2569467" cy="2286825"/>
          </a:xfrm>
          <a:prstGeom prst="rect">
            <a:avLst/>
          </a:prstGeom>
        </p:spPr>
      </p:pic>
      <p:sp>
        <p:nvSpPr>
          <p:cNvPr id="3" name="Content Placeholder 2">
            <a:extLst>
              <a:ext uri="{FF2B5EF4-FFF2-40B4-BE49-F238E27FC236}">
                <a16:creationId xmlns:a16="http://schemas.microsoft.com/office/drawing/2014/main" id="{C60F66E2-E00A-BB12-1B23-3ECA8E0050A6}"/>
              </a:ext>
            </a:extLst>
          </p:cNvPr>
          <p:cNvSpPr>
            <a:spLocks noGrp="1"/>
          </p:cNvSpPr>
          <p:nvPr>
            <p:ph idx="1"/>
          </p:nvPr>
        </p:nvSpPr>
        <p:spPr>
          <a:xfrm>
            <a:off x="3046096" y="1855433"/>
            <a:ext cx="5737860" cy="4500917"/>
          </a:xfrm>
        </p:spPr>
        <p:txBody>
          <a:bodyPr>
            <a:normAutofit/>
          </a:bodyPr>
          <a:lstStyle/>
          <a:p>
            <a:pPr>
              <a:lnSpc>
                <a:spcPct val="90000"/>
              </a:lnSpc>
            </a:pPr>
            <a:r>
              <a:rPr lang="en-US" sz="2000" dirty="0">
                <a:effectLst/>
                <a:latin typeface="Arial" panose="020B0604020202020204" pitchFamily="34" charset="0"/>
                <a:ea typeface="Arial" panose="020B0604020202020204" pitchFamily="34" charset="0"/>
              </a:rPr>
              <a:t>Sheltering-in-place is an option vs. evacuation in </a:t>
            </a:r>
            <a:r>
              <a:rPr lang="en-US" sz="2000" dirty="0">
                <a:latin typeface="Arial" panose="020B0604020202020204" pitchFamily="34" charset="0"/>
              </a:rPr>
              <a:t>radiological release events</a:t>
            </a:r>
          </a:p>
          <a:p>
            <a:pPr>
              <a:lnSpc>
                <a:spcPct val="90000"/>
              </a:lnSpc>
            </a:pPr>
            <a:r>
              <a:rPr lang="en-US" sz="2000" dirty="0">
                <a:effectLst/>
                <a:latin typeface="Arial" panose="020B0604020202020204" pitchFamily="34" charset="0"/>
                <a:ea typeface="Arial" panose="020B0604020202020204" pitchFamily="34" charset="0"/>
              </a:rPr>
              <a:t>HVAC system with high efficiency filter reduce dose from radionuclides</a:t>
            </a:r>
          </a:p>
          <a:p>
            <a:pPr>
              <a:lnSpc>
                <a:spcPct val="90000"/>
              </a:lnSpc>
            </a:pPr>
            <a:r>
              <a:rPr lang="en-US" sz="2000" dirty="0">
                <a:effectLst/>
                <a:latin typeface="Arial" panose="020B0604020202020204" pitchFamily="34" charset="0"/>
                <a:ea typeface="Arial" panose="020B0604020202020204" pitchFamily="34" charset="0"/>
                <a:cs typeface="EIGOKD+Arial"/>
              </a:rPr>
              <a:t>A model developed to screen particle removal using high efficiency particle arresting (HEPA) air cleaners in residential buildings by changing</a:t>
            </a:r>
          </a:p>
          <a:p>
            <a:pPr lvl="1">
              <a:lnSpc>
                <a:spcPct val="90000"/>
              </a:lnSpc>
            </a:pPr>
            <a:r>
              <a:rPr lang="en-US" sz="1800" dirty="0">
                <a:effectLst/>
                <a:latin typeface="Arial" panose="020B0604020202020204" pitchFamily="34" charset="0"/>
                <a:ea typeface="Arial" panose="020B0604020202020204" pitchFamily="34" charset="0"/>
                <a:cs typeface="EIGOKD+Arial"/>
              </a:rPr>
              <a:t>number of stand-alone air cleaners</a:t>
            </a:r>
          </a:p>
          <a:p>
            <a:pPr lvl="1">
              <a:lnSpc>
                <a:spcPct val="90000"/>
              </a:lnSpc>
            </a:pPr>
            <a:r>
              <a:rPr lang="en-US" sz="1800" dirty="0">
                <a:effectLst/>
                <a:latin typeface="Arial" panose="020B0604020202020204" pitchFamily="34" charset="0"/>
                <a:ea typeface="Arial" panose="020B0604020202020204" pitchFamily="34" charset="0"/>
                <a:cs typeface="EIGOKD+Arial"/>
              </a:rPr>
              <a:t>air exchange rate</a:t>
            </a:r>
          </a:p>
          <a:p>
            <a:pPr lvl="1">
              <a:lnSpc>
                <a:spcPct val="90000"/>
              </a:lnSpc>
            </a:pPr>
            <a:r>
              <a:rPr lang="en-US" sz="1800" dirty="0">
                <a:effectLst/>
                <a:latin typeface="Arial" panose="020B0604020202020204" pitchFamily="34" charset="0"/>
                <a:ea typeface="Arial" panose="020B0604020202020204" pitchFamily="34" charset="0"/>
                <a:cs typeface="EIGOKD+Arial"/>
              </a:rPr>
              <a:t>volumetric flow rate through HVAC </a:t>
            </a:r>
          </a:p>
          <a:p>
            <a:pPr lvl="1">
              <a:lnSpc>
                <a:spcPct val="90000"/>
              </a:lnSpc>
            </a:pPr>
            <a:r>
              <a:rPr lang="en-US" sz="1800" dirty="0">
                <a:effectLst/>
                <a:latin typeface="Arial" panose="020B0604020202020204" pitchFamily="34" charset="0"/>
                <a:ea typeface="Arial" panose="020B0604020202020204" pitchFamily="34" charset="0"/>
                <a:cs typeface="EIGOKD+Arial"/>
              </a:rPr>
              <a:t>particle removal efficiency in HVAC filter</a:t>
            </a:r>
          </a:p>
          <a:p>
            <a:pPr>
              <a:lnSpc>
                <a:spcPct val="90000"/>
              </a:lnSpc>
            </a:pPr>
            <a:r>
              <a:rPr lang="en-US" sz="2000" dirty="0">
                <a:latin typeface="Arial" panose="020B0604020202020204" pitchFamily="34" charset="0"/>
              </a:rPr>
              <a:t>Larger particle size decreases HEPA HVAC effectiveness due to deposition on indoor surfaces instead of removal by HVAC filters</a:t>
            </a:r>
          </a:p>
          <a:p>
            <a:pPr marL="457200" lvl="1" indent="0">
              <a:lnSpc>
                <a:spcPct val="90000"/>
              </a:lnSpc>
              <a:buNone/>
            </a:pPr>
            <a:endParaRPr lang="en-US" sz="1600" dirty="0">
              <a:effectLst/>
              <a:latin typeface="Arial" panose="020B0604020202020204" pitchFamily="34" charset="0"/>
              <a:ea typeface="Arial" panose="020B0604020202020204" pitchFamily="34" charset="0"/>
              <a:cs typeface="EIGOKD+Arial"/>
            </a:endParaRPr>
          </a:p>
        </p:txBody>
      </p:sp>
      <p:sp>
        <p:nvSpPr>
          <p:cNvPr id="5" name="Footer Placeholder 4">
            <a:extLst>
              <a:ext uri="{FF2B5EF4-FFF2-40B4-BE49-F238E27FC236}">
                <a16:creationId xmlns:a16="http://schemas.microsoft.com/office/drawing/2014/main" id="{12257CB0-61C2-6EDE-AB09-34775A54B1C5}"/>
              </a:ext>
            </a:extLst>
          </p:cNvPr>
          <p:cNvSpPr>
            <a:spLocks noGrp="1"/>
          </p:cNvSpPr>
          <p:nvPr>
            <p:ph type="ftr" sz="quarter" idx="11"/>
          </p:nvPr>
        </p:nvSpPr>
        <p:spPr>
          <a:xfrm>
            <a:off x="3514725" y="6356350"/>
            <a:ext cx="2817495" cy="365125"/>
          </a:xfrm>
        </p:spPr>
        <p:txBody>
          <a:bodyPr anchor="ctr">
            <a:normAutofit/>
          </a:bodyPr>
          <a:lstStyle/>
          <a:p>
            <a:pPr algn="l" defTabSz="914400">
              <a:spcAft>
                <a:spcPts val="600"/>
              </a:spcAft>
            </a:pPr>
            <a:r>
              <a:rPr lang="en-US">
                <a:solidFill>
                  <a:schemeClr val="tx1">
                    <a:alpha val="80000"/>
                  </a:schemeClr>
                </a:solidFill>
                <a:latin typeface="Arial" panose="020B0604020202020204" pitchFamily="34" charset="0"/>
                <a:ea typeface="Arial" panose="020B0604020202020204" pitchFamily="34" charset="0"/>
              </a:rPr>
              <a:t>Pilot: Application of HVAC while SIP</a:t>
            </a:r>
            <a:endParaRPr lang="en-US" kern="1200">
              <a:solidFill>
                <a:schemeClr val="tx1">
                  <a:alpha val="80000"/>
                </a:schemeClr>
              </a:solidFill>
              <a:latin typeface="+mn-lt"/>
              <a:ea typeface="+mn-ea"/>
              <a:cs typeface="+mn-cs"/>
            </a:endParaRPr>
          </a:p>
        </p:txBody>
      </p:sp>
      <p:sp>
        <p:nvSpPr>
          <p:cNvPr id="8" name="Date Placeholder 7">
            <a:extLst>
              <a:ext uri="{FF2B5EF4-FFF2-40B4-BE49-F238E27FC236}">
                <a16:creationId xmlns:a16="http://schemas.microsoft.com/office/drawing/2014/main" id="{A8E1E1CD-176F-DA6B-E3F1-8C8530ADE786}"/>
              </a:ext>
            </a:extLst>
          </p:cNvPr>
          <p:cNvSpPr>
            <a:spLocks noGrp="1"/>
          </p:cNvSpPr>
          <p:nvPr>
            <p:ph type="dt" sz="half" idx="10"/>
          </p:nvPr>
        </p:nvSpPr>
        <p:spPr/>
        <p:txBody>
          <a:bodyPr/>
          <a:lstStyle/>
          <a:p>
            <a:fld id="{D72AAA43-A8F0-40DE-A345-AB311D0222DC}" type="datetime1">
              <a:rPr lang="en-US" smtClean="0"/>
              <a:t>9/9/2022</a:t>
            </a:fld>
            <a:endParaRPr lang="en-US"/>
          </a:p>
        </p:txBody>
      </p:sp>
      <p:sp>
        <p:nvSpPr>
          <p:cNvPr id="9" name="Slide Number Placeholder 8">
            <a:extLst>
              <a:ext uri="{FF2B5EF4-FFF2-40B4-BE49-F238E27FC236}">
                <a16:creationId xmlns:a16="http://schemas.microsoft.com/office/drawing/2014/main" id="{92928E25-CD06-64EF-1E35-32B81C62B475}"/>
              </a:ext>
            </a:extLst>
          </p:cNvPr>
          <p:cNvSpPr>
            <a:spLocks noGrp="1"/>
          </p:cNvSpPr>
          <p:nvPr>
            <p:ph type="sldNum" sz="quarter" idx="12"/>
          </p:nvPr>
        </p:nvSpPr>
        <p:spPr/>
        <p:txBody>
          <a:bodyPr/>
          <a:lstStyle/>
          <a:p>
            <a:fld id="{B980B012-4B4C-0D4B-9961-39BAA1B684BE}" type="slidenum">
              <a:rPr lang="en-US" smtClean="0"/>
              <a:pPr/>
              <a:t>8</a:t>
            </a:fld>
            <a:endParaRPr lang="en-US"/>
          </a:p>
        </p:txBody>
      </p:sp>
    </p:spTree>
    <p:extLst>
      <p:ext uri="{BB962C8B-B14F-4D97-AF65-F5344CB8AC3E}">
        <p14:creationId xmlns:p14="http://schemas.microsoft.com/office/powerpoint/2010/main" val="854073427"/>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BD64B-3071-555E-EEAC-B845A155183C}"/>
              </a:ext>
            </a:extLst>
          </p:cNvPr>
          <p:cNvSpPr>
            <a:spLocks noGrp="1"/>
          </p:cNvSpPr>
          <p:nvPr>
            <p:ph type="title"/>
          </p:nvPr>
        </p:nvSpPr>
        <p:spPr/>
        <p:txBody>
          <a:bodyPr>
            <a:normAutofit/>
          </a:bodyPr>
          <a:lstStyle/>
          <a:p>
            <a:r>
              <a:rPr lang="en-US" sz="3200" dirty="0">
                <a:solidFill>
                  <a:srgbClr val="000000"/>
                </a:solidFill>
                <a:latin typeface="Arial" panose="020B0604020202020204" pitchFamily="34" charset="0"/>
              </a:rPr>
              <a:t>Transient/Steady-State Conditions Model</a:t>
            </a:r>
          </a:p>
        </p:txBody>
      </p:sp>
      <p:sp>
        <p:nvSpPr>
          <p:cNvPr id="5" name="Footer Placeholder 4">
            <a:extLst>
              <a:ext uri="{FF2B5EF4-FFF2-40B4-BE49-F238E27FC236}">
                <a16:creationId xmlns:a16="http://schemas.microsoft.com/office/drawing/2014/main" id="{1E2F7BFF-C053-5510-408E-257AD528D5E3}"/>
              </a:ext>
            </a:extLst>
          </p:cNvPr>
          <p:cNvSpPr>
            <a:spLocks noGrp="1"/>
          </p:cNvSpPr>
          <p:nvPr>
            <p:ph type="ftr" sz="quarter" idx="11"/>
          </p:nvPr>
        </p:nvSpPr>
        <p:spPr>
          <a:xfrm>
            <a:off x="3124199" y="6173786"/>
            <a:ext cx="2743941" cy="365125"/>
          </a:xfrm>
        </p:spPr>
        <p:txBody>
          <a:bodyPr/>
          <a:lstStyle/>
          <a:p>
            <a:pPr algn="l" defTabSz="914400">
              <a:spcAft>
                <a:spcPts val="600"/>
              </a:spcAft>
            </a:pPr>
            <a:r>
              <a:rPr lang="en-US" dirty="0">
                <a:latin typeface="Arial" panose="020B0604020202020204" pitchFamily="34" charset="0"/>
                <a:ea typeface="Arial" panose="020B0604020202020204" pitchFamily="34" charset="0"/>
              </a:rPr>
              <a:t>Pilot: Application of HVAC while SIP</a:t>
            </a:r>
            <a:endParaRPr lang="en-US" kern="1200" dirty="0">
              <a:solidFill>
                <a:srgbClr val="303030"/>
              </a:solidFill>
              <a:latin typeface="+mn-lt"/>
              <a:ea typeface="+mn-ea"/>
              <a:cs typeface="+mn-cs"/>
            </a:endParaRPr>
          </a:p>
        </p:txBody>
      </p:sp>
      <p:pic>
        <p:nvPicPr>
          <p:cNvPr id="7" name="Content Placeholder 6">
            <a:extLst>
              <a:ext uri="{FF2B5EF4-FFF2-40B4-BE49-F238E27FC236}">
                <a16:creationId xmlns:a16="http://schemas.microsoft.com/office/drawing/2014/main" id="{DB270298-3982-E121-E92A-C47CC28888FE}"/>
              </a:ext>
            </a:extLst>
          </p:cNvPr>
          <p:cNvPicPr>
            <a:picLocks noGrp="1" noChangeAspect="1"/>
          </p:cNvPicPr>
          <p:nvPr>
            <p:ph idx="1"/>
          </p:nvPr>
        </p:nvPicPr>
        <p:blipFill>
          <a:blip r:embed="rId2"/>
          <a:stretch>
            <a:fillRect/>
          </a:stretch>
        </p:blipFill>
        <p:spPr>
          <a:xfrm>
            <a:off x="1124021" y="1417637"/>
            <a:ext cx="7164245" cy="970455"/>
          </a:xfrm>
          <a:prstGeom prst="rect">
            <a:avLst/>
          </a:prstGeom>
        </p:spPr>
      </p:pic>
      <p:pic>
        <p:nvPicPr>
          <p:cNvPr id="8" name="Picture 7">
            <a:extLst>
              <a:ext uri="{FF2B5EF4-FFF2-40B4-BE49-F238E27FC236}">
                <a16:creationId xmlns:a16="http://schemas.microsoft.com/office/drawing/2014/main" id="{EA539CDE-E23E-FF57-C903-3BC7DD74AA95}"/>
              </a:ext>
            </a:extLst>
          </p:cNvPr>
          <p:cNvPicPr>
            <a:picLocks noChangeAspect="1"/>
          </p:cNvPicPr>
          <p:nvPr/>
        </p:nvPicPr>
        <p:blipFill>
          <a:blip r:embed="rId3"/>
          <a:stretch>
            <a:fillRect/>
          </a:stretch>
        </p:blipFill>
        <p:spPr>
          <a:xfrm>
            <a:off x="1297214" y="2919956"/>
            <a:ext cx="6083300" cy="2606040"/>
          </a:xfrm>
          <a:prstGeom prst="rect">
            <a:avLst/>
          </a:prstGeom>
        </p:spPr>
      </p:pic>
      <p:sp>
        <p:nvSpPr>
          <p:cNvPr id="20" name="TextBox 19">
            <a:extLst>
              <a:ext uri="{FF2B5EF4-FFF2-40B4-BE49-F238E27FC236}">
                <a16:creationId xmlns:a16="http://schemas.microsoft.com/office/drawing/2014/main" id="{810FE4F4-CC6F-62D0-9A29-38A8FC28F848}"/>
              </a:ext>
            </a:extLst>
          </p:cNvPr>
          <p:cNvSpPr txBox="1"/>
          <p:nvPr/>
        </p:nvSpPr>
        <p:spPr>
          <a:xfrm>
            <a:off x="3608773" y="2388092"/>
            <a:ext cx="4572000" cy="369332"/>
          </a:xfrm>
          <a:prstGeom prst="rect">
            <a:avLst/>
          </a:prstGeom>
          <a:noFill/>
        </p:spPr>
        <p:txBody>
          <a:bodyPr wrap="square">
            <a:spAutoFit/>
          </a:bodyPr>
          <a:lstStyle/>
          <a:p>
            <a:r>
              <a:rPr lang="en-US" sz="1800" dirty="0">
                <a:solidFill>
                  <a:srgbClr val="000000"/>
                </a:solidFill>
                <a:latin typeface="Arial" panose="020B0604020202020204" pitchFamily="34" charset="0"/>
              </a:rPr>
              <a:t>(Ward et </a:t>
            </a:r>
            <a:r>
              <a:rPr lang="en-US" sz="1800" dirty="0">
                <a:solidFill>
                  <a:srgbClr val="000000"/>
                </a:solidFill>
                <a:effectLst/>
                <a:latin typeface="Arial" panose="020B0604020202020204" pitchFamily="34" charset="0"/>
                <a:ea typeface="Arial" panose="020B0604020202020204" pitchFamily="34" charset="0"/>
                <a:cs typeface="EIGOKD+Arial"/>
              </a:rPr>
              <a:t>al. 2005)</a:t>
            </a:r>
            <a:endParaRPr lang="en-US" dirty="0"/>
          </a:p>
        </p:txBody>
      </p:sp>
      <p:sp>
        <p:nvSpPr>
          <p:cNvPr id="3" name="TextBox 2">
            <a:extLst>
              <a:ext uri="{FF2B5EF4-FFF2-40B4-BE49-F238E27FC236}">
                <a16:creationId xmlns:a16="http://schemas.microsoft.com/office/drawing/2014/main" id="{E3CC27DB-9EE4-022B-0481-BD06C6DEFA78}"/>
              </a:ext>
            </a:extLst>
          </p:cNvPr>
          <p:cNvSpPr txBox="1"/>
          <p:nvPr/>
        </p:nvSpPr>
        <p:spPr>
          <a:xfrm>
            <a:off x="7643674" y="1775534"/>
            <a:ext cx="537099" cy="450026"/>
          </a:xfrm>
          <a:prstGeom prst="rect">
            <a:avLst/>
          </a:prstGeom>
          <a:solidFill>
            <a:schemeClr val="bg1"/>
          </a:solidFill>
        </p:spPr>
        <p:txBody>
          <a:bodyPr wrap="square" rtlCol="0">
            <a:spAutoFit/>
          </a:bodyPr>
          <a:lstStyle/>
          <a:p>
            <a:endParaRPr lang="en-US" dirty="0"/>
          </a:p>
        </p:txBody>
      </p:sp>
      <p:sp>
        <p:nvSpPr>
          <p:cNvPr id="9" name="Date Placeholder 8">
            <a:extLst>
              <a:ext uri="{FF2B5EF4-FFF2-40B4-BE49-F238E27FC236}">
                <a16:creationId xmlns:a16="http://schemas.microsoft.com/office/drawing/2014/main" id="{554E7A86-BA96-8A7D-15C8-1911466C13D8}"/>
              </a:ext>
            </a:extLst>
          </p:cNvPr>
          <p:cNvSpPr>
            <a:spLocks noGrp="1"/>
          </p:cNvSpPr>
          <p:nvPr>
            <p:ph type="dt" sz="half" idx="10"/>
          </p:nvPr>
        </p:nvSpPr>
        <p:spPr/>
        <p:txBody>
          <a:bodyPr/>
          <a:lstStyle/>
          <a:p>
            <a:fld id="{AE1F6F9B-A8AD-432D-8A94-F4183A367834}" type="datetime1">
              <a:rPr lang="en-US" smtClean="0"/>
              <a:t>9/9/2022</a:t>
            </a:fld>
            <a:endParaRPr lang="en-US"/>
          </a:p>
        </p:txBody>
      </p:sp>
      <p:sp>
        <p:nvSpPr>
          <p:cNvPr id="10" name="Slide Number Placeholder 9">
            <a:extLst>
              <a:ext uri="{FF2B5EF4-FFF2-40B4-BE49-F238E27FC236}">
                <a16:creationId xmlns:a16="http://schemas.microsoft.com/office/drawing/2014/main" id="{908CABD4-0AC7-5F7D-E4F5-F3C90ECCE06A}"/>
              </a:ext>
            </a:extLst>
          </p:cNvPr>
          <p:cNvSpPr>
            <a:spLocks noGrp="1"/>
          </p:cNvSpPr>
          <p:nvPr>
            <p:ph type="sldNum" sz="quarter" idx="12"/>
          </p:nvPr>
        </p:nvSpPr>
        <p:spPr/>
        <p:txBody>
          <a:bodyPr/>
          <a:lstStyle/>
          <a:p>
            <a:fld id="{B980B012-4B4C-0D4B-9961-39BAA1B684BE}" type="slidenum">
              <a:rPr lang="en-US" smtClean="0"/>
              <a:pPr/>
              <a:t>9</a:t>
            </a:fld>
            <a:endParaRPr lang="en-US"/>
          </a:p>
        </p:txBody>
      </p:sp>
    </p:spTree>
    <p:extLst>
      <p:ext uri="{BB962C8B-B14F-4D97-AF65-F5344CB8AC3E}">
        <p14:creationId xmlns:p14="http://schemas.microsoft.com/office/powerpoint/2010/main" val="3206764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lain.potx" id="{F704CE28-CEEB-46CD-B182-883C984BA659}" vid="{AE4EF38E-CC31-4BAC-8788-83CB21FD5C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E9163139467C943967F8C87CBAE1528" ma:contentTypeVersion="12" ma:contentTypeDescription="Create a new document." ma:contentTypeScope="" ma:versionID="70e2ae92342605cddedc30f00228e852">
  <xsd:schema xmlns:xsd="http://www.w3.org/2001/XMLSchema" xmlns:xs="http://www.w3.org/2001/XMLSchema" xmlns:p="http://schemas.microsoft.com/office/2006/metadata/properties" xmlns:ns2="6377376a-6795-44c1-af99-60b1f09d6f5f" xmlns:ns3="13144ec3-82fc-4be7-9a70-45b094fb99b4" targetNamespace="http://schemas.microsoft.com/office/2006/metadata/properties" ma:root="true" ma:fieldsID="f7314cb3c70bffade3d867efd8aefb76" ns2:_="" ns3:_="">
    <xsd:import namespace="6377376a-6795-44c1-af99-60b1f09d6f5f"/>
    <xsd:import namespace="13144ec3-82fc-4be7-9a70-45b094fb99b4"/>
    <xsd:element name="properties">
      <xsd:complexType>
        <xsd:sequence>
          <xsd:element name="documentManagement">
            <xsd:complexType>
              <xsd:all>
                <xsd:element ref="ns2:MediaServiceMetadata" minOccurs="0"/>
                <xsd:element ref="ns2:MediaServiceFastMetadata" minOccurs="0"/>
                <xsd:element ref="ns3:TaxKeywordTaxHTField" minOccurs="0"/>
                <xsd:element ref="ns3:TaxCatchAll"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77376a-6795-44c1-af99-60b1f09d6f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144ec3-82fc-4be7-9a70-45b094fb99b4"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Enterprise Keywords" ma:fieldId="{23f27201-bee3-471e-b2e7-b64fd8b7ca38}" ma:taxonomyMulti="true" ma:sspId="b36f26c1-4773-4e55-850a-517a34df1278" ma:termSetId="00000000-0000-0000-0000-000000000000" ma:anchorId="00000000-0000-0000-0000-000000000000" ma:open="true" ma:isKeyword="true">
      <xsd:complexType>
        <xsd:sequence>
          <xsd:element ref="pc:Terms" minOccurs="0" maxOccurs="1"/>
        </xsd:sequence>
      </xsd:complexType>
    </xsd:element>
    <xsd:element name="TaxCatchAll" ma:index="12" nillable="true" ma:displayName="Taxonomy Catch All Column" ma:hidden="true" ma:list="{860fcf20-3dde-446f-aa78-74074bee8dda}" ma:internalName="TaxCatchAll" ma:showField="CatchAllData" ma:web="13144ec3-82fc-4be7-9a70-45b094fb99b4">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13144ec3-82fc-4be7-9a70-45b094fb99b4">
      <Terms xmlns="http://schemas.microsoft.com/office/infopath/2007/PartnerControls"/>
    </TaxKeywordTaxHTField>
    <TaxCatchAll xmlns="13144ec3-82fc-4be7-9a70-45b094fb99b4"/>
  </documentManagement>
</p:properties>
</file>

<file path=customXml/itemProps1.xml><?xml version="1.0" encoding="utf-8"?>
<ds:datastoreItem xmlns:ds="http://schemas.openxmlformats.org/officeDocument/2006/customXml" ds:itemID="{4DD0A703-3D2D-4CAB-B7DA-C9302DA89051}">
  <ds:schemaRefs>
    <ds:schemaRef ds:uri="http://schemas.microsoft.com/sharepoint/v3/contenttype/forms"/>
  </ds:schemaRefs>
</ds:datastoreItem>
</file>

<file path=customXml/itemProps2.xml><?xml version="1.0" encoding="utf-8"?>
<ds:datastoreItem xmlns:ds="http://schemas.openxmlformats.org/officeDocument/2006/customXml" ds:itemID="{0042D5CB-3EAF-41C0-9A5E-4A3FBFE6B4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77376a-6795-44c1-af99-60b1f09d6f5f"/>
    <ds:schemaRef ds:uri="13144ec3-82fc-4be7-9a70-45b094fb99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E35FF44-E873-4D4F-A50E-26C8A09CCC8F}">
  <ds:schemaRefs>
    <ds:schemaRef ds:uri="http://schemas.microsoft.com/office/2006/metadata/properties"/>
    <ds:schemaRef ds:uri="http://schemas.microsoft.com/office/infopath/2007/PartnerControls"/>
    <ds:schemaRef ds:uri="13144ec3-82fc-4be7-9a70-45b094fb99b4"/>
  </ds:schemaRefs>
</ds:datastoreItem>
</file>

<file path=docMetadata/LabelInfo.xml><?xml version="1.0" encoding="utf-8"?>
<clbl:labelList xmlns:clbl="http://schemas.microsoft.com/office/2020/mipLabelMetadata">
  <clbl:label id="{e8d01475-c3b5-436a-a065-5def4c64f52e}" enabled="0" method="" siteId="{e8d01475-c3b5-436a-a065-5def4c64f52e}" removed="1"/>
</clbl:labelList>
</file>

<file path=docProps/app.xml><?xml version="1.0" encoding="utf-8"?>
<Properties xmlns="http://schemas.openxmlformats.org/officeDocument/2006/extended-properties" xmlns:vt="http://schemas.openxmlformats.org/officeDocument/2006/docPropsVTypes">
  <Template>presentation-2</Template>
  <TotalTime>1872</TotalTime>
  <Words>1722</Words>
  <Application>Microsoft Office PowerPoint</Application>
  <PresentationFormat>On-screen Show (4:3)</PresentationFormat>
  <Paragraphs>312</Paragraphs>
  <Slides>21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Cambria Math</vt:lpstr>
      <vt:lpstr>Times New Roman</vt:lpstr>
      <vt:lpstr>TimesNewRomanPSMT</vt:lpstr>
      <vt:lpstr>Office Theme</vt:lpstr>
      <vt:lpstr>Pilot Research: Effectiveness of application of HVAC systems while sheltering-in-place</vt:lpstr>
      <vt:lpstr>Disclaimer</vt:lpstr>
      <vt:lpstr>Regulatory Purpose</vt:lpstr>
      <vt:lpstr>Motivation for SIP Research</vt:lpstr>
      <vt:lpstr>PowerPoint Presentation</vt:lpstr>
      <vt:lpstr>Ventilation</vt:lpstr>
      <vt:lpstr>Ventilation using HVAC/Filtration</vt:lpstr>
      <vt:lpstr>Effectiveness of HVAC for shelter-in-place</vt:lpstr>
      <vt:lpstr>Transient/Steady-State Conditions Model</vt:lpstr>
      <vt:lpstr>Ward (2005) Model Results</vt:lpstr>
      <vt:lpstr>Effectiveness Of Sheltering For Radiation Exposures</vt:lpstr>
      <vt:lpstr>Hirouchi (2021) Experiments</vt:lpstr>
      <vt:lpstr>Laboratory Experiment</vt:lpstr>
      <vt:lpstr>Hirouchi (2021) model</vt:lpstr>
      <vt:lpstr>I2 Model/Experiment </vt:lpstr>
      <vt:lpstr>Indoor particle penetration/ deposition</vt:lpstr>
      <vt:lpstr>Thatcher (2003) Model</vt:lpstr>
      <vt:lpstr>Thatcher (2003) Results</vt:lpstr>
      <vt:lpstr>Next Steps: Some questions to consider</vt:lpstr>
      <vt:lpstr>References</vt:lpstr>
      <vt:lpstr>Acronyms</vt:lpstr>
    </vt:vector>
  </TitlesOfParts>
  <Company>NRC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Tehrani, Nazila</dc:creator>
  <cp:lastModifiedBy>Tehrani, Nazila</cp:lastModifiedBy>
  <cp:revision>6</cp:revision>
  <dcterms:created xsi:type="dcterms:W3CDTF">2021-07-27T12:31:46Z</dcterms:created>
  <dcterms:modified xsi:type="dcterms:W3CDTF">2022-09-09T17:40:02Z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0x010100AE9163139467C943967F8C87CBAE1528</vt:lpwstr>
  </property>
  <property fmtid="{D5CDD505-2E9C-101B-9397-08002B2CF9AE}" pid="3" name="Order">
    <vt:r8>8800</vt:r8>
  </property>
</Properties>
</file>